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111" d="100"/>
          <a:sy n="111"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990DA5-4532-4679-9B0D-C065E3A8EE8C}"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AA2F-A1FB-49F5-A7DD-8DED83A54980}" type="slidenum">
              <a:rPr lang="en-US" smtClean="0"/>
              <a:t>‹#›</a:t>
            </a:fld>
            <a:endParaRPr lang="en-US"/>
          </a:p>
        </p:txBody>
      </p:sp>
    </p:spTree>
    <p:extLst>
      <p:ext uri="{BB962C8B-B14F-4D97-AF65-F5344CB8AC3E}">
        <p14:creationId xmlns:p14="http://schemas.microsoft.com/office/powerpoint/2010/main" val="407031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90DA5-4532-4679-9B0D-C065E3A8EE8C}"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AA2F-A1FB-49F5-A7DD-8DED83A54980}" type="slidenum">
              <a:rPr lang="en-US" smtClean="0"/>
              <a:t>‹#›</a:t>
            </a:fld>
            <a:endParaRPr lang="en-US"/>
          </a:p>
        </p:txBody>
      </p:sp>
    </p:spTree>
    <p:extLst>
      <p:ext uri="{BB962C8B-B14F-4D97-AF65-F5344CB8AC3E}">
        <p14:creationId xmlns:p14="http://schemas.microsoft.com/office/powerpoint/2010/main" val="195576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90DA5-4532-4679-9B0D-C065E3A8EE8C}"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AA2F-A1FB-49F5-A7DD-8DED83A54980}" type="slidenum">
              <a:rPr lang="en-US" smtClean="0"/>
              <a:t>‹#›</a:t>
            </a:fld>
            <a:endParaRPr lang="en-US"/>
          </a:p>
        </p:txBody>
      </p:sp>
    </p:spTree>
    <p:extLst>
      <p:ext uri="{BB962C8B-B14F-4D97-AF65-F5344CB8AC3E}">
        <p14:creationId xmlns:p14="http://schemas.microsoft.com/office/powerpoint/2010/main" val="31158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90DA5-4532-4679-9B0D-C065E3A8EE8C}"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AA2F-A1FB-49F5-A7DD-8DED83A54980}" type="slidenum">
              <a:rPr lang="en-US" smtClean="0"/>
              <a:t>‹#›</a:t>
            </a:fld>
            <a:endParaRPr lang="en-US"/>
          </a:p>
        </p:txBody>
      </p:sp>
    </p:spTree>
    <p:extLst>
      <p:ext uri="{BB962C8B-B14F-4D97-AF65-F5344CB8AC3E}">
        <p14:creationId xmlns:p14="http://schemas.microsoft.com/office/powerpoint/2010/main" val="397947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990DA5-4532-4679-9B0D-C065E3A8EE8C}"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AA2F-A1FB-49F5-A7DD-8DED83A54980}" type="slidenum">
              <a:rPr lang="en-US" smtClean="0"/>
              <a:t>‹#›</a:t>
            </a:fld>
            <a:endParaRPr lang="en-US"/>
          </a:p>
        </p:txBody>
      </p:sp>
    </p:spTree>
    <p:extLst>
      <p:ext uri="{BB962C8B-B14F-4D97-AF65-F5344CB8AC3E}">
        <p14:creationId xmlns:p14="http://schemas.microsoft.com/office/powerpoint/2010/main" val="82882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990DA5-4532-4679-9B0D-C065E3A8EE8C}"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AA2F-A1FB-49F5-A7DD-8DED83A54980}" type="slidenum">
              <a:rPr lang="en-US" smtClean="0"/>
              <a:t>‹#›</a:t>
            </a:fld>
            <a:endParaRPr lang="en-US"/>
          </a:p>
        </p:txBody>
      </p:sp>
    </p:spTree>
    <p:extLst>
      <p:ext uri="{BB962C8B-B14F-4D97-AF65-F5344CB8AC3E}">
        <p14:creationId xmlns:p14="http://schemas.microsoft.com/office/powerpoint/2010/main" val="160444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990DA5-4532-4679-9B0D-C065E3A8EE8C}"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F0AA2F-A1FB-49F5-A7DD-8DED83A54980}" type="slidenum">
              <a:rPr lang="en-US" smtClean="0"/>
              <a:t>‹#›</a:t>
            </a:fld>
            <a:endParaRPr lang="en-US"/>
          </a:p>
        </p:txBody>
      </p:sp>
    </p:spTree>
    <p:extLst>
      <p:ext uri="{BB962C8B-B14F-4D97-AF65-F5344CB8AC3E}">
        <p14:creationId xmlns:p14="http://schemas.microsoft.com/office/powerpoint/2010/main" val="319336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990DA5-4532-4679-9B0D-C065E3A8EE8C}"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0AA2F-A1FB-49F5-A7DD-8DED83A54980}" type="slidenum">
              <a:rPr lang="en-US" smtClean="0"/>
              <a:t>‹#›</a:t>
            </a:fld>
            <a:endParaRPr lang="en-US"/>
          </a:p>
        </p:txBody>
      </p:sp>
    </p:spTree>
    <p:extLst>
      <p:ext uri="{BB962C8B-B14F-4D97-AF65-F5344CB8AC3E}">
        <p14:creationId xmlns:p14="http://schemas.microsoft.com/office/powerpoint/2010/main" val="184847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90DA5-4532-4679-9B0D-C065E3A8EE8C}"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0AA2F-A1FB-49F5-A7DD-8DED83A54980}" type="slidenum">
              <a:rPr lang="en-US" smtClean="0"/>
              <a:t>‹#›</a:t>
            </a:fld>
            <a:endParaRPr lang="en-US"/>
          </a:p>
        </p:txBody>
      </p:sp>
    </p:spTree>
    <p:extLst>
      <p:ext uri="{BB962C8B-B14F-4D97-AF65-F5344CB8AC3E}">
        <p14:creationId xmlns:p14="http://schemas.microsoft.com/office/powerpoint/2010/main" val="331867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990DA5-4532-4679-9B0D-C065E3A8EE8C}"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AA2F-A1FB-49F5-A7DD-8DED83A54980}" type="slidenum">
              <a:rPr lang="en-US" smtClean="0"/>
              <a:t>‹#›</a:t>
            </a:fld>
            <a:endParaRPr lang="en-US"/>
          </a:p>
        </p:txBody>
      </p:sp>
    </p:spTree>
    <p:extLst>
      <p:ext uri="{BB962C8B-B14F-4D97-AF65-F5344CB8AC3E}">
        <p14:creationId xmlns:p14="http://schemas.microsoft.com/office/powerpoint/2010/main" val="414278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990DA5-4532-4679-9B0D-C065E3A8EE8C}"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AA2F-A1FB-49F5-A7DD-8DED83A54980}" type="slidenum">
              <a:rPr lang="en-US" smtClean="0"/>
              <a:t>‹#›</a:t>
            </a:fld>
            <a:endParaRPr lang="en-US"/>
          </a:p>
        </p:txBody>
      </p:sp>
    </p:spTree>
    <p:extLst>
      <p:ext uri="{BB962C8B-B14F-4D97-AF65-F5344CB8AC3E}">
        <p14:creationId xmlns:p14="http://schemas.microsoft.com/office/powerpoint/2010/main" val="23679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90DA5-4532-4679-9B0D-C065E3A8EE8C}"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0AA2F-A1FB-49F5-A7DD-8DED83A54980}" type="slidenum">
              <a:rPr lang="en-US" smtClean="0"/>
              <a:t>‹#›</a:t>
            </a:fld>
            <a:endParaRPr lang="en-US"/>
          </a:p>
        </p:txBody>
      </p:sp>
    </p:spTree>
    <p:extLst>
      <p:ext uri="{BB962C8B-B14F-4D97-AF65-F5344CB8AC3E}">
        <p14:creationId xmlns:p14="http://schemas.microsoft.com/office/powerpoint/2010/main" val="25275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53F3A-CC4C-4E0A-B587-EF08FD0B6B50}"/>
              </a:ext>
            </a:extLst>
          </p:cNvPr>
          <p:cNvPicPr>
            <a:picLocks noChangeAspect="1"/>
          </p:cNvPicPr>
          <p:nvPr/>
        </p:nvPicPr>
        <p:blipFill>
          <a:blip r:embed="rId2"/>
          <a:stretch>
            <a:fillRect/>
          </a:stretch>
        </p:blipFill>
        <p:spPr>
          <a:xfrm>
            <a:off x="4321478" y="49438"/>
            <a:ext cx="7870522" cy="707427"/>
          </a:xfrm>
          <a:prstGeom prst="rect">
            <a:avLst/>
          </a:prstGeom>
        </p:spPr>
      </p:pic>
      <p:pic>
        <p:nvPicPr>
          <p:cNvPr id="5" name="Picture 2" descr="Gambar Logo Universitas Indonesia - Koleksi Gambar HD | Motivasi,  Universitas, Indones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924"/>
          <a:stretch/>
        </p:blipFill>
        <p:spPr bwMode="auto">
          <a:xfrm>
            <a:off x="0" y="88614"/>
            <a:ext cx="810395" cy="6380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6599" y="1873529"/>
            <a:ext cx="5900468" cy="3462486"/>
          </a:xfrm>
          <a:prstGeom prst="rect">
            <a:avLst/>
          </a:prstGeom>
        </p:spPr>
        <p:txBody>
          <a:bodyPr wrap="square">
            <a:spAutoFit/>
          </a:bodyPr>
          <a:lstStyle/>
          <a:p>
            <a:pPr algn="just">
              <a:tabLst>
                <a:tab pos="361950" algn="l"/>
              </a:tabLst>
            </a:pPr>
            <a:r>
              <a:rPr lang="en-US" sz="1200" b="1" dirty="0" smtClean="0">
                <a:solidFill>
                  <a:srgbClr val="7030A0"/>
                </a:solidFill>
                <a:latin typeface="Arial" panose="020B0604020202020204" pitchFamily="34" charset="0"/>
                <a:cs typeface="Arial" panose="020B0604020202020204" pitchFamily="34" charset="0"/>
              </a:rPr>
              <a:t>1. Introduction</a:t>
            </a:r>
          </a:p>
          <a:p>
            <a:pPr algn="just">
              <a:tabLst>
                <a:tab pos="361950" algn="l"/>
              </a:tabLst>
            </a:pPr>
            <a:r>
              <a:rPr lang="en-US" sz="900" dirty="0" smtClean="0">
                <a:latin typeface="Arial" panose="020B0604020202020204" pitchFamily="34" charset="0"/>
                <a:cs typeface="Arial" panose="020B0604020202020204" pitchFamily="34" charset="0"/>
              </a:rPr>
              <a:t>	Shear-horizontal surface acoustic wave (SH-SAW) device has excellent performance at electrical properties response with optimum frequency. The detection mechanisms of SH-SAW are based on the change of field distributions of particle displacements and electric potential [1]-[2]. Besides that, the SH-SAW sensor can integrate with the wireless system [3]. Moreover, the localized surface plasmon resonance (LSPR) sensor based on gold nanoparticles has advantages at optical side performance, such as robust against bulk refractive index changes, vibration or mechanical noise, easy to manufactured with affordable price, and small size because no needed prims [4]. </a:t>
            </a:r>
          </a:p>
          <a:p>
            <a:pPr algn="just">
              <a:tabLst>
                <a:tab pos="361950" algn="l"/>
              </a:tabLst>
            </a:pPr>
            <a:endParaRPr lang="en-US" sz="900" dirty="0" smtClean="0">
              <a:latin typeface="Arial" panose="020B0604020202020204" pitchFamily="34" charset="0"/>
              <a:cs typeface="Arial" panose="020B0604020202020204" pitchFamily="34" charset="0"/>
            </a:endParaRPr>
          </a:p>
          <a:p>
            <a:pPr algn="just"/>
            <a:endParaRPr lang="en-US" sz="900" dirty="0">
              <a:latin typeface="Arial" panose="020B0604020202020204" pitchFamily="34" charset="0"/>
              <a:cs typeface="Arial" panose="020B0604020202020204" pitchFamily="34" charset="0"/>
            </a:endParaRPr>
          </a:p>
          <a:p>
            <a:pPr algn="just"/>
            <a:endParaRPr lang="en-US" sz="900" dirty="0" smtClean="0">
              <a:latin typeface="Arial" panose="020B0604020202020204" pitchFamily="34" charset="0"/>
              <a:cs typeface="Arial" panose="020B0604020202020204" pitchFamily="34" charset="0"/>
            </a:endParaRPr>
          </a:p>
          <a:p>
            <a:pPr algn="just"/>
            <a:endParaRPr lang="en-US" sz="900" dirty="0">
              <a:latin typeface="Arial" panose="020B0604020202020204" pitchFamily="34" charset="0"/>
              <a:cs typeface="Arial" panose="020B0604020202020204" pitchFamily="34" charset="0"/>
            </a:endParaRPr>
          </a:p>
          <a:p>
            <a:pPr algn="just"/>
            <a:endParaRPr lang="en-US" sz="900" dirty="0" smtClean="0">
              <a:latin typeface="Arial" panose="020B0604020202020204" pitchFamily="34" charset="0"/>
              <a:cs typeface="Arial" panose="020B0604020202020204" pitchFamily="34" charset="0"/>
            </a:endParaRPr>
          </a:p>
          <a:p>
            <a:pPr algn="just"/>
            <a:endParaRPr lang="en-US" sz="900" dirty="0">
              <a:latin typeface="Arial" panose="020B0604020202020204" pitchFamily="34" charset="0"/>
              <a:cs typeface="Arial" panose="020B0604020202020204" pitchFamily="34" charset="0"/>
            </a:endParaRPr>
          </a:p>
          <a:p>
            <a:pPr algn="just"/>
            <a:endParaRPr lang="en-US" sz="900" dirty="0" smtClean="0">
              <a:latin typeface="Arial" panose="020B0604020202020204" pitchFamily="34" charset="0"/>
              <a:cs typeface="Arial" panose="020B0604020202020204" pitchFamily="34" charset="0"/>
            </a:endParaRPr>
          </a:p>
          <a:p>
            <a:pPr algn="just"/>
            <a:endParaRPr lang="en-US" sz="900" dirty="0">
              <a:latin typeface="Arial" panose="020B0604020202020204" pitchFamily="34" charset="0"/>
              <a:cs typeface="Arial" panose="020B0604020202020204" pitchFamily="34" charset="0"/>
            </a:endParaRPr>
          </a:p>
          <a:p>
            <a:pPr algn="just"/>
            <a:endParaRPr lang="en-US" sz="900" dirty="0" smtClean="0">
              <a:latin typeface="Arial" panose="020B0604020202020204" pitchFamily="34" charset="0"/>
              <a:cs typeface="Arial" panose="020B0604020202020204" pitchFamily="34" charset="0"/>
            </a:endParaRPr>
          </a:p>
          <a:p>
            <a:pPr algn="just"/>
            <a:endParaRPr lang="en-US" sz="900" dirty="0">
              <a:latin typeface="Arial" panose="020B0604020202020204" pitchFamily="34" charset="0"/>
              <a:cs typeface="Arial" panose="020B0604020202020204" pitchFamily="34" charset="0"/>
            </a:endParaRPr>
          </a:p>
          <a:p>
            <a:pPr algn="just"/>
            <a:endParaRPr lang="en-US" sz="900" dirty="0">
              <a:latin typeface="Arial" panose="020B0604020202020204" pitchFamily="34" charset="0"/>
              <a:cs typeface="Arial" panose="020B0604020202020204" pitchFamily="34" charset="0"/>
            </a:endParaRPr>
          </a:p>
          <a:p>
            <a:pPr algn="just">
              <a:tabLst>
                <a:tab pos="361950" algn="l"/>
              </a:tabLst>
            </a:pPr>
            <a:r>
              <a:rPr lang="en-US" sz="900" dirty="0" smtClean="0">
                <a:latin typeface="Arial" panose="020B0604020202020204" pitchFamily="34" charset="0"/>
                <a:cs typeface="Arial" panose="020B0604020202020204" pitchFamily="34" charset="0"/>
              </a:rPr>
              <a:t>	</a:t>
            </a:r>
          </a:p>
          <a:p>
            <a:pPr algn="just">
              <a:tabLst>
                <a:tab pos="361950" algn="l"/>
              </a:tabLst>
            </a:pPr>
            <a:r>
              <a:rPr lang="en-US" sz="900" dirty="0">
                <a:latin typeface="Arial" panose="020B0604020202020204" pitchFamily="34" charset="0"/>
                <a:cs typeface="Arial" panose="020B0604020202020204" pitchFamily="34" charset="0"/>
              </a:rPr>
              <a:t>	</a:t>
            </a:r>
            <a:endParaRPr lang="en-US" sz="900" dirty="0" smtClean="0">
              <a:latin typeface="Arial" panose="020B0604020202020204" pitchFamily="34" charset="0"/>
              <a:cs typeface="Arial" panose="020B0604020202020204" pitchFamily="34" charset="0"/>
            </a:endParaRPr>
          </a:p>
          <a:p>
            <a:pPr algn="just">
              <a:tabLst>
                <a:tab pos="361950" algn="l"/>
              </a:tabLst>
            </a:pPr>
            <a:r>
              <a:rPr lang="en-US" sz="900" dirty="0" smtClean="0">
                <a:latin typeface="Arial" panose="020B0604020202020204" pitchFamily="34" charset="0"/>
                <a:cs typeface="Arial" panose="020B0604020202020204" pitchFamily="34" charset="0"/>
              </a:rPr>
              <a:t>As </a:t>
            </a:r>
            <a:r>
              <a:rPr lang="en-US" sz="900" dirty="0">
                <a:latin typeface="Arial" panose="020B0604020202020204" pitchFamily="34" charset="0"/>
                <a:cs typeface="Arial" panose="020B0604020202020204" pitchFamily="34" charset="0"/>
              </a:rPr>
              <a:t>a </a:t>
            </a:r>
            <a:r>
              <a:rPr lang="en-US" sz="900" dirty="0" smtClean="0">
                <a:latin typeface="Arial" panose="020B0604020202020204" pitchFamily="34" charset="0"/>
                <a:cs typeface="Arial" panose="020B0604020202020204" pitchFamily="34" charset="0"/>
              </a:rPr>
              <a:t>novelty, I proposed </a:t>
            </a:r>
            <a:r>
              <a:rPr lang="en-US" sz="900" dirty="0">
                <a:latin typeface="Arial" panose="020B0604020202020204" pitchFamily="34" charset="0"/>
                <a:cs typeface="Arial" panose="020B0604020202020204" pitchFamily="34" charset="0"/>
              </a:rPr>
              <a:t>the </a:t>
            </a:r>
            <a:r>
              <a:rPr lang="en-US" sz="900" b="1" dirty="0">
                <a:latin typeface="Arial" panose="020B0604020202020204" pitchFamily="34" charset="0"/>
                <a:cs typeface="Arial" panose="020B0604020202020204" pitchFamily="34" charset="0"/>
              </a:rPr>
              <a:t>integration between SH-SAW and LSPR effect </a:t>
            </a:r>
            <a:r>
              <a:rPr lang="en-US" sz="900" dirty="0">
                <a:latin typeface="Arial" panose="020B0604020202020204" pitchFamily="34" charset="0"/>
                <a:cs typeface="Arial" panose="020B0604020202020204" pitchFamily="34" charset="0"/>
              </a:rPr>
              <a:t>technology to develop multifunctional sensors on a common substrate, as shown in Fig 1. Therefore, the sensor has simultaneous detection, not only based-on electrical properties but also with optical response</a:t>
            </a:r>
          </a:p>
        </p:txBody>
      </p:sp>
      <p:sp>
        <p:nvSpPr>
          <p:cNvPr id="8" name="Title 1"/>
          <p:cNvSpPr txBox="1">
            <a:spLocks/>
          </p:cNvSpPr>
          <p:nvPr/>
        </p:nvSpPr>
        <p:spPr>
          <a:xfrm>
            <a:off x="219308" y="676579"/>
            <a:ext cx="11610268" cy="6422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Integrated </a:t>
            </a:r>
            <a:r>
              <a:rPr lang="en-US" sz="1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shear-horizontal surface acoustic waves with gold nanoparticles for </a:t>
            </a:r>
            <a:r>
              <a:rPr lang="en-US" altLang="ja-JP" sz="1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multifunctional acousto-plasmonic liquid sensors </a:t>
            </a:r>
            <a:r>
              <a:rPr lang="en-US" sz="1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fabricated on 36XY-LiTaO</a:t>
            </a:r>
            <a:r>
              <a:rPr lang="en-US" sz="1800" b="1" baseline="-250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sz="1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9" name="Straight Connector 8"/>
          <p:cNvCxnSpPr/>
          <p:nvPr/>
        </p:nvCxnSpPr>
        <p:spPr>
          <a:xfrm>
            <a:off x="327563" y="1717117"/>
            <a:ext cx="4656695" cy="0"/>
          </a:xfrm>
          <a:prstGeom prst="line">
            <a:avLst/>
          </a:prstGeom>
          <a:ln w="34925">
            <a:solidFill>
              <a:srgbClr val="7030A0"/>
            </a:solidFill>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327563" y="1803195"/>
            <a:ext cx="3337406" cy="0"/>
          </a:xfrm>
          <a:prstGeom prst="line">
            <a:avLst/>
          </a:prstGeom>
          <a:ln w="34925">
            <a:solidFill>
              <a:srgbClr val="C00000"/>
            </a:solidFill>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219308" y="1286230"/>
            <a:ext cx="8371460" cy="430887"/>
          </a:xfrm>
          <a:prstGeom prst="rect">
            <a:avLst/>
          </a:prstGeom>
        </p:spPr>
        <p:txBody>
          <a:bodyPr wrap="square">
            <a:spAutoFit/>
          </a:bodyPr>
          <a:lstStyle/>
          <a:p>
            <a:r>
              <a:rPr lang="en-US" sz="1100" dirty="0" smtClean="0">
                <a:solidFill>
                  <a:srgbClr val="0000FF"/>
                </a:solidFill>
                <a:latin typeface="Arial" panose="020B0604020202020204" pitchFamily="34" charset="0"/>
                <a:cs typeface="Arial" panose="020B0604020202020204" pitchFamily="34" charset="0"/>
              </a:rPr>
              <a:t>Teguh Firmansyah</a:t>
            </a:r>
            <a:r>
              <a:rPr lang="en-US" sz="1100" baseline="30000" dirty="0" smtClean="0">
                <a:solidFill>
                  <a:srgbClr val="0000FF"/>
                </a:solidFill>
                <a:latin typeface="Arial" panose="020B0604020202020204" pitchFamily="34" charset="0"/>
                <a:cs typeface="Arial" panose="020B0604020202020204" pitchFamily="34" charset="0"/>
              </a:rPr>
              <a:t>1,2</a:t>
            </a:r>
            <a:r>
              <a:rPr lang="en-US" sz="1100" dirty="0" smtClean="0">
                <a:solidFill>
                  <a:srgbClr val="0000FF"/>
                </a:solidFill>
                <a:latin typeface="Arial" panose="020B0604020202020204" pitchFamily="34" charset="0"/>
                <a:cs typeface="Arial" panose="020B0604020202020204" pitchFamily="34" charset="0"/>
              </a:rPr>
              <a:t>, Gunawan Wibisono</a:t>
            </a:r>
            <a:r>
              <a:rPr lang="en-US" sz="1100" baseline="30000" dirty="0" smtClean="0">
                <a:solidFill>
                  <a:srgbClr val="0000FF"/>
                </a:solidFill>
                <a:latin typeface="Arial" panose="020B0604020202020204" pitchFamily="34" charset="0"/>
                <a:cs typeface="Arial" panose="020B0604020202020204" pitchFamily="34" charset="0"/>
              </a:rPr>
              <a:t>2</a:t>
            </a:r>
            <a:r>
              <a:rPr lang="en-US" sz="1100" dirty="0" smtClean="0">
                <a:solidFill>
                  <a:srgbClr val="0000FF"/>
                </a:solidFill>
                <a:latin typeface="Arial" panose="020B0604020202020204" pitchFamily="34" charset="0"/>
                <a:cs typeface="Arial" panose="020B0604020202020204" pitchFamily="34" charset="0"/>
              </a:rPr>
              <a:t>, Eko Tjipto Rahardjo</a:t>
            </a:r>
            <a:r>
              <a:rPr lang="en-US" sz="1100" baseline="30000" dirty="0" smtClean="0">
                <a:solidFill>
                  <a:srgbClr val="0000FF"/>
                </a:solidFill>
                <a:latin typeface="Arial" panose="020B0604020202020204" pitchFamily="34" charset="0"/>
                <a:cs typeface="Arial" panose="020B0604020202020204" pitchFamily="34" charset="0"/>
              </a:rPr>
              <a:t>2</a:t>
            </a:r>
            <a:r>
              <a:rPr lang="en-US" sz="1100" dirty="0" smtClean="0">
                <a:solidFill>
                  <a:srgbClr val="0000FF"/>
                </a:solidFill>
                <a:latin typeface="Arial" panose="020B0604020202020204" pitchFamily="34" charset="0"/>
                <a:cs typeface="Arial" panose="020B0604020202020204" pitchFamily="34" charset="0"/>
              </a:rPr>
              <a:t>, Jun Kondoh</a:t>
            </a:r>
            <a:r>
              <a:rPr lang="en-US" sz="1100" baseline="30000" dirty="0" smtClean="0">
                <a:solidFill>
                  <a:srgbClr val="0000FF"/>
                </a:solidFill>
                <a:latin typeface="Arial" panose="020B0604020202020204" pitchFamily="34" charset="0"/>
                <a:cs typeface="Arial" panose="020B0604020202020204" pitchFamily="34" charset="0"/>
              </a:rPr>
              <a:t>1</a:t>
            </a:r>
          </a:p>
          <a:p>
            <a:r>
              <a:rPr lang="en-US" sz="1100" baseline="30000" dirty="0" smtClean="0">
                <a:latin typeface="Arial" panose="020B0604020202020204" pitchFamily="34" charset="0"/>
                <a:cs typeface="Arial" panose="020B0604020202020204" pitchFamily="34" charset="0"/>
              </a:rPr>
              <a:t>1</a:t>
            </a:r>
            <a:r>
              <a:rPr lang="en-US" sz="1100" dirty="0" smtClean="0">
                <a:latin typeface="Arial" panose="020B0604020202020204" pitchFamily="34" charset="0"/>
                <a:cs typeface="Arial" panose="020B0604020202020204" pitchFamily="34" charset="0"/>
              </a:rPr>
              <a:t>Shizuoka University and </a:t>
            </a:r>
            <a:r>
              <a:rPr lang="en-US" sz="1100" baseline="30000" dirty="0" smtClean="0">
                <a:latin typeface="Arial" panose="020B0604020202020204" pitchFamily="34" charset="0"/>
                <a:cs typeface="Arial" panose="020B0604020202020204" pitchFamily="34" charset="0"/>
              </a:rPr>
              <a:t>2</a:t>
            </a:r>
            <a:r>
              <a:rPr lang="en-US" sz="1100" dirty="0" smtClean="0">
                <a:latin typeface="Arial" panose="020B0604020202020204" pitchFamily="34" charset="0"/>
                <a:cs typeface="Arial" panose="020B0604020202020204" pitchFamily="34" charset="0"/>
              </a:rPr>
              <a:t>Universitas Indonesia</a:t>
            </a:r>
            <a:endParaRPr lang="en-US" sz="1100" dirty="0">
              <a:latin typeface="Arial" panose="020B0604020202020204" pitchFamily="34" charset="0"/>
              <a:cs typeface="Arial" panose="020B0604020202020204" pitchFamily="34" charset="0"/>
            </a:endParaRPr>
          </a:p>
        </p:txBody>
      </p:sp>
      <p:sp>
        <p:nvSpPr>
          <p:cNvPr id="12" name="Rectangle 11"/>
          <p:cNvSpPr/>
          <p:nvPr/>
        </p:nvSpPr>
        <p:spPr>
          <a:xfrm>
            <a:off x="8661058" y="6003177"/>
            <a:ext cx="3276773" cy="584775"/>
          </a:xfrm>
          <a:prstGeom prst="rect">
            <a:avLst/>
          </a:prstGeom>
        </p:spPr>
        <p:txBody>
          <a:bodyPr wrap="square">
            <a:spAutoFit/>
          </a:bodyPr>
          <a:lstStyle/>
          <a:p>
            <a:pPr algn="just"/>
            <a:endParaRPr lang="en-US" sz="800" dirty="0" smtClean="0">
              <a:latin typeface="Arial" panose="020B0604020202020204" pitchFamily="34" charset="0"/>
              <a:cs typeface="Arial" panose="020B0604020202020204" pitchFamily="34" charset="0"/>
            </a:endParaRPr>
          </a:p>
          <a:p>
            <a:pPr marL="180975" indent="-180975" algn="just">
              <a:buFont typeface="+mj-lt"/>
              <a:buAutoNum type="arabicPeriod" startAt="3"/>
            </a:pPr>
            <a:r>
              <a:rPr lang="en-US" sz="800" dirty="0" smtClean="0">
                <a:latin typeface="Arial" panose="020B0604020202020204" pitchFamily="34" charset="0"/>
                <a:cs typeface="Arial" panose="020B0604020202020204" pitchFamily="34" charset="0"/>
              </a:rPr>
              <a:t>A. Pohl, IEEE Trans. UFFC 47, pp. 317-332 (2000).</a:t>
            </a:r>
          </a:p>
          <a:p>
            <a:pPr marL="180975" indent="-180975" algn="just">
              <a:buFont typeface="+mj-lt"/>
              <a:buAutoNum type="arabicPeriod" startAt="3"/>
            </a:pPr>
            <a:r>
              <a:rPr lang="en-US" sz="800" dirty="0" smtClean="0">
                <a:latin typeface="Arial" panose="020B0604020202020204" pitchFamily="34" charset="0"/>
                <a:cs typeface="Arial" panose="020B0604020202020204" pitchFamily="34" charset="0"/>
              </a:rPr>
              <a:t>E. </a:t>
            </a:r>
            <a:r>
              <a:rPr lang="en-US" sz="800" dirty="0" err="1" smtClean="0">
                <a:latin typeface="Arial" panose="020B0604020202020204" pitchFamily="34" charset="0"/>
                <a:cs typeface="Arial" panose="020B0604020202020204" pitchFamily="34" charset="0"/>
              </a:rPr>
              <a:t>Kazuma</a:t>
            </a:r>
            <a:r>
              <a:rPr lang="en-US" sz="800" dirty="0" smtClean="0">
                <a:latin typeface="Arial" panose="020B0604020202020204" pitchFamily="34" charset="0"/>
                <a:cs typeface="Arial" panose="020B0604020202020204" pitchFamily="34" charset="0"/>
              </a:rPr>
              <a:t>, et al., Nanoscale 6, pp. 2397-2405 (2014).</a:t>
            </a:r>
          </a:p>
          <a:p>
            <a:pPr marL="180975" indent="-180975" algn="just">
              <a:buFont typeface="+mj-lt"/>
              <a:buAutoNum type="arabicPeriod" startAt="3"/>
            </a:pPr>
            <a:r>
              <a:rPr lang="en-US" sz="800" dirty="0" err="1" smtClean="0">
                <a:latin typeface="Arial" panose="020B0604020202020204" pitchFamily="34" charset="0"/>
                <a:cs typeface="Arial" panose="020B0604020202020204" pitchFamily="34" charset="0"/>
              </a:rPr>
              <a:t>T.Firmansyah</a:t>
            </a:r>
            <a:r>
              <a:rPr lang="en-US" sz="800" dirty="0" smtClean="0">
                <a:latin typeface="Arial" panose="020B0604020202020204" pitchFamily="34" charset="0"/>
                <a:cs typeface="Arial" panose="020B0604020202020204" pitchFamily="34" charset="0"/>
              </a:rPr>
              <a:t>, ACS. Appl. Mat </a:t>
            </a:r>
            <a:r>
              <a:rPr lang="en-US" sz="800" dirty="0" err="1" smtClean="0">
                <a:latin typeface="Arial" panose="020B0604020202020204" pitchFamily="34" charset="0"/>
                <a:cs typeface="Arial" panose="020B0604020202020204" pitchFamily="34" charset="0"/>
              </a:rPr>
              <a:t>Int</a:t>
            </a:r>
            <a:r>
              <a:rPr lang="en-US" sz="800" dirty="0" smtClean="0">
                <a:latin typeface="Arial" panose="020B0604020202020204" pitchFamily="34" charset="0"/>
                <a:cs typeface="Arial" panose="020B0604020202020204" pitchFamily="34" charset="0"/>
              </a:rPr>
              <a:t>, 13 (2021), pp. 13822-13837</a:t>
            </a:r>
            <a:endParaRPr lang="en-US" sz="8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282704" y="3357818"/>
            <a:ext cx="2750888" cy="1093148"/>
          </a:xfrm>
          <a:prstGeom prst="rect">
            <a:avLst/>
          </a:prstGeom>
        </p:spPr>
      </p:pic>
      <p:sp>
        <p:nvSpPr>
          <p:cNvPr id="14" name="Rectangle 13"/>
          <p:cNvSpPr/>
          <p:nvPr/>
        </p:nvSpPr>
        <p:spPr>
          <a:xfrm>
            <a:off x="429787" y="4405446"/>
            <a:ext cx="2593070" cy="33855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Figure 1. Integrated liquid sensor based on LSPR and SH-SAW devices using 36YX-LiTaO</a:t>
            </a:r>
            <a:r>
              <a:rPr lang="en-US" sz="800" baseline="-25000" dirty="0">
                <a:latin typeface="Arial" panose="020B0604020202020204" pitchFamily="34" charset="0"/>
                <a:cs typeface="Arial" panose="020B0604020202020204" pitchFamily="34" charset="0"/>
              </a:rPr>
              <a:t>3</a:t>
            </a:r>
            <a:r>
              <a:rPr lang="en-US" sz="800" dirty="0">
                <a:latin typeface="Arial" panose="020B0604020202020204" pitchFamily="34" charset="0"/>
                <a:cs typeface="Arial" panose="020B0604020202020204" pitchFamily="34" charset="0"/>
              </a:rPr>
              <a:t> substrate</a:t>
            </a:r>
          </a:p>
        </p:txBody>
      </p:sp>
      <p:sp>
        <p:nvSpPr>
          <p:cNvPr id="18" name="Rectangle 17"/>
          <p:cNvSpPr/>
          <p:nvPr/>
        </p:nvSpPr>
        <p:spPr>
          <a:xfrm>
            <a:off x="146649" y="5383782"/>
            <a:ext cx="5960853" cy="1415772"/>
          </a:xfrm>
          <a:prstGeom prst="rect">
            <a:avLst/>
          </a:prstGeom>
        </p:spPr>
        <p:txBody>
          <a:bodyPr wrap="square">
            <a:spAutoFit/>
          </a:bodyPr>
          <a:lstStyle/>
          <a:p>
            <a:pPr algn="just"/>
            <a:r>
              <a:rPr lang="en-US" sz="1200" b="1" dirty="0" smtClean="0">
                <a:solidFill>
                  <a:srgbClr val="7030A0"/>
                </a:solidFill>
                <a:latin typeface="Arial" panose="020B0604020202020204" pitchFamily="34" charset="0"/>
                <a:cs typeface="Arial" panose="020B0604020202020204" pitchFamily="34" charset="0"/>
              </a:rPr>
              <a:t>2. Fabrication and experimenta</a:t>
            </a:r>
            <a:r>
              <a:rPr lang="en-US" sz="1200" b="1" dirty="0">
                <a:solidFill>
                  <a:srgbClr val="7030A0"/>
                </a:solidFill>
                <a:latin typeface="Arial" panose="020B0604020202020204" pitchFamily="34" charset="0"/>
                <a:cs typeface="Arial" panose="020B0604020202020204" pitchFamily="34" charset="0"/>
              </a:rPr>
              <a:t>l</a:t>
            </a:r>
            <a:r>
              <a:rPr lang="en-US" sz="1200" b="1" dirty="0" smtClean="0">
                <a:solidFill>
                  <a:srgbClr val="7030A0"/>
                </a:solidFill>
                <a:latin typeface="Arial" panose="020B0604020202020204" pitchFamily="34" charset="0"/>
                <a:cs typeface="Arial" panose="020B0604020202020204" pitchFamily="34" charset="0"/>
              </a:rPr>
              <a:t> procedure</a:t>
            </a:r>
          </a:p>
          <a:p>
            <a:pPr indent="127000" algn="just">
              <a:tabLst>
                <a:tab pos="361950" algn="l"/>
              </a:tabLst>
            </a:pPr>
            <a:r>
              <a:rPr lang="en-US" sz="900" kern="0" dirty="0" smtClean="0">
                <a:latin typeface="Arial" panose="020B0604020202020204" pitchFamily="34" charset="0"/>
                <a:ea typeface="Cambria" panose="02040503050406030204" pitchFamily="18" charset="0"/>
                <a:cs typeface="Arial" panose="020B0604020202020204" pitchFamily="34" charset="0"/>
              </a:rPr>
              <a:t>	The </a:t>
            </a:r>
            <a:r>
              <a:rPr lang="en-US" sz="900" kern="0" dirty="0">
                <a:latin typeface="Arial" panose="020B0604020202020204" pitchFamily="34" charset="0"/>
                <a:ea typeface="Cambria" panose="02040503050406030204" pitchFamily="18" charset="0"/>
                <a:cs typeface="Arial" panose="020B0604020202020204" pitchFamily="34" charset="0"/>
              </a:rPr>
              <a:t>SH-SAW was fabricated on </a:t>
            </a:r>
            <a:r>
              <a:rPr lang="en-US" sz="900" kern="0" dirty="0" smtClean="0">
                <a:latin typeface="Arial" panose="020B0604020202020204" pitchFamily="34" charset="0"/>
                <a:ea typeface="Cambria" panose="02040503050406030204" pitchFamily="18" charset="0"/>
                <a:cs typeface="Arial" panose="020B0604020202020204" pitchFamily="34" charset="0"/>
              </a:rPr>
              <a:t>a </a:t>
            </a:r>
            <a:r>
              <a:rPr lang="en-US" sz="900" kern="0" dirty="0">
                <a:latin typeface="Arial" panose="020B0604020202020204" pitchFamily="34" charset="0"/>
                <a:ea typeface="Cambria" panose="02040503050406030204" pitchFamily="18" charset="0"/>
                <a:cs typeface="Arial" panose="020B0604020202020204" pitchFamily="34" charset="0"/>
              </a:rPr>
              <a:t>36YX-LiTaO</a:t>
            </a:r>
            <a:r>
              <a:rPr lang="en-US" sz="900" kern="0" baseline="-25000" dirty="0">
                <a:latin typeface="Arial" panose="020B0604020202020204" pitchFamily="34" charset="0"/>
                <a:ea typeface="Cambria" panose="02040503050406030204" pitchFamily="18" charset="0"/>
                <a:cs typeface="Arial" panose="020B0604020202020204" pitchFamily="34" charset="0"/>
              </a:rPr>
              <a:t>3</a:t>
            </a:r>
            <a:r>
              <a:rPr lang="en-US" sz="900" kern="0" dirty="0">
                <a:latin typeface="Arial" panose="020B0604020202020204" pitchFamily="34" charset="0"/>
                <a:ea typeface="Cambria" panose="02040503050406030204" pitchFamily="18" charset="0"/>
                <a:cs typeface="Arial" panose="020B0604020202020204" pitchFamily="34" charset="0"/>
              </a:rPr>
              <a:t> substrate, as shown </a:t>
            </a:r>
            <a:r>
              <a:rPr lang="en-US" sz="900" kern="0" dirty="0" smtClean="0">
                <a:latin typeface="Arial" panose="020B0604020202020204" pitchFamily="34" charset="0"/>
                <a:ea typeface="Cambria" panose="02040503050406030204" pitchFamily="18" charset="0"/>
                <a:cs typeface="Arial" panose="020B0604020202020204" pitchFamily="34" charset="0"/>
              </a:rPr>
              <a:t>in </a:t>
            </a:r>
            <a:r>
              <a:rPr lang="en-US" sz="900" kern="0" dirty="0">
                <a:latin typeface="Arial" panose="020B0604020202020204" pitchFamily="34" charset="0"/>
                <a:ea typeface="Cambria" panose="02040503050406030204" pitchFamily="18" charset="0"/>
                <a:cs typeface="Arial" panose="020B0604020202020204" pitchFamily="34" charset="0"/>
              </a:rPr>
              <a:t>Fig. 1. The SH-SAW device has </a:t>
            </a:r>
            <a:r>
              <a:rPr lang="en-US" sz="900" kern="0" dirty="0" smtClean="0">
                <a:latin typeface="Arial" panose="020B0604020202020204" pitchFamily="34" charset="0"/>
                <a:ea typeface="Cambria" panose="02040503050406030204" pitchFamily="18" charset="0"/>
                <a:cs typeface="Arial" panose="020B0604020202020204" pitchFamily="34" charset="0"/>
              </a:rPr>
              <a:t>op </a:t>
            </a:r>
            <a:r>
              <a:rPr lang="en-US" sz="900" kern="0" dirty="0" err="1" smtClean="0">
                <a:latin typeface="Arial" panose="020B0604020202020204" pitchFamily="34" charset="0"/>
                <a:ea typeface="Cambria" panose="02040503050406030204" pitchFamily="18" charset="0"/>
                <a:cs typeface="Arial" panose="020B0604020202020204" pitchFamily="34" charset="0"/>
              </a:rPr>
              <a:t>en</a:t>
            </a:r>
            <a:r>
              <a:rPr lang="en-US" sz="900" kern="0" dirty="0" smtClean="0">
                <a:latin typeface="Arial" panose="020B0604020202020204" pitchFamily="34" charset="0"/>
                <a:ea typeface="Cambria" panose="02040503050406030204" pitchFamily="18" charset="0"/>
                <a:cs typeface="Arial" panose="020B0604020202020204" pitchFamily="34" charset="0"/>
              </a:rPr>
              <a:t> </a:t>
            </a:r>
            <a:r>
              <a:rPr lang="en-US" sz="900" kern="0" dirty="0">
                <a:latin typeface="Arial" panose="020B0604020202020204" pitchFamily="34" charset="0"/>
                <a:ea typeface="Cambria" panose="02040503050406030204" pitchFamily="18" charset="0"/>
                <a:cs typeface="Arial" panose="020B0604020202020204" pitchFamily="34" charset="0"/>
              </a:rPr>
              <a:t>and short propagation surfaces between the input and interdigital trans-</a:t>
            </a:r>
            <a:r>
              <a:rPr lang="en-US" sz="900" kern="0" dirty="0" err="1">
                <a:latin typeface="Arial" panose="020B0604020202020204" pitchFamily="34" charset="0"/>
                <a:ea typeface="Cambria" panose="02040503050406030204" pitchFamily="18" charset="0"/>
                <a:cs typeface="Arial" panose="020B0604020202020204" pitchFamily="34" charset="0"/>
              </a:rPr>
              <a:t>ducers</a:t>
            </a:r>
            <a:r>
              <a:rPr lang="en-US" sz="900" kern="0" dirty="0">
                <a:latin typeface="Arial" panose="020B0604020202020204" pitchFamily="34" charset="0"/>
                <a:ea typeface="Cambria" panose="02040503050406030204" pitchFamily="18" charset="0"/>
                <a:cs typeface="Arial" panose="020B0604020202020204" pitchFamily="34" charset="0"/>
              </a:rPr>
              <a:t> (IDTs). The gold nanoparticles (AuNPs) should be deposited to the </a:t>
            </a:r>
            <a:r>
              <a:rPr lang="en-US" sz="900" kern="0" dirty="0" smtClean="0">
                <a:latin typeface="Arial" panose="020B0604020202020204" pitchFamily="34" charset="0"/>
                <a:ea typeface="Cambria" panose="02040503050406030204" pitchFamily="18" charset="0"/>
                <a:cs typeface="Arial" panose="020B0604020202020204" pitchFamily="34" charset="0"/>
              </a:rPr>
              <a:t>center </a:t>
            </a:r>
            <a:r>
              <a:rPr lang="en-US" sz="900" kern="0" dirty="0">
                <a:latin typeface="Arial" panose="020B0604020202020204" pitchFamily="34" charset="0"/>
                <a:ea typeface="Cambria" panose="02040503050406030204" pitchFamily="18" charset="0"/>
                <a:cs typeface="Arial" panose="020B0604020202020204" pitchFamily="34" charset="0"/>
              </a:rPr>
              <a:t>of SH-SAW propagation surfaces to integrate with the LSPR </a:t>
            </a:r>
            <a:r>
              <a:rPr lang="en-US" sz="900" kern="0" dirty="0" smtClean="0">
                <a:latin typeface="Arial" panose="020B0604020202020204" pitchFamily="34" charset="0"/>
                <a:ea typeface="Cambria" panose="02040503050406030204" pitchFamily="18" charset="0"/>
                <a:cs typeface="Arial" panose="020B0604020202020204" pitchFamily="34" charset="0"/>
              </a:rPr>
              <a:t>sensor, as shown in Fig 2. </a:t>
            </a:r>
            <a:r>
              <a:rPr lang="en-US" sz="900" kern="0" dirty="0">
                <a:latin typeface="Arial" panose="020B0604020202020204" pitchFamily="34" charset="0"/>
                <a:ea typeface="Cambria" panose="02040503050406030204" pitchFamily="18" charset="0"/>
                <a:cs typeface="Arial" panose="020B0604020202020204" pitchFamily="34" charset="0"/>
              </a:rPr>
              <a:t>The Au wire about 5.4 ± 0.1 mg (</a:t>
            </a:r>
            <a:r>
              <a:rPr lang="en-US" sz="900" kern="0" dirty="0" err="1">
                <a:latin typeface="Arial" panose="020B0604020202020204" pitchFamily="34" charset="0"/>
                <a:ea typeface="Cambria" panose="02040503050406030204" pitchFamily="18" charset="0"/>
                <a:cs typeface="Arial" panose="020B0604020202020204" pitchFamily="34" charset="0"/>
              </a:rPr>
              <a:t>Tokuriki</a:t>
            </a:r>
            <a:r>
              <a:rPr lang="en-US" sz="900" kern="0" dirty="0">
                <a:latin typeface="Arial" panose="020B0604020202020204" pitchFamily="34" charset="0"/>
                <a:ea typeface="Cambria" panose="02040503050406030204" pitchFamily="18" charset="0"/>
                <a:cs typeface="Arial" panose="020B0604020202020204" pitchFamily="34" charset="0"/>
              </a:rPr>
              <a:t> Hon-ten Co. Ltd., Japan) was used to </a:t>
            </a:r>
            <a:r>
              <a:rPr lang="en-US" sz="900" kern="0" dirty="0" err="1">
                <a:latin typeface="Arial" panose="020B0604020202020204" pitchFamily="34" charset="0"/>
                <a:ea typeface="Cambria" panose="02040503050406030204" pitchFamily="18" charset="0"/>
                <a:cs typeface="Arial" panose="020B0604020202020204" pitchFamily="34" charset="0"/>
              </a:rPr>
              <a:t>evapo</a:t>
            </a:r>
            <a:r>
              <a:rPr lang="en-US" sz="900" kern="0" dirty="0">
                <a:latin typeface="Arial" panose="020B0604020202020204" pitchFamily="34" charset="0"/>
                <a:ea typeface="Cambria" panose="02040503050406030204" pitchFamily="18" charset="0"/>
                <a:cs typeface="Arial" panose="020B0604020202020204" pitchFamily="34" charset="0"/>
              </a:rPr>
              <a:t>-rate gold thin film. During the </a:t>
            </a:r>
            <a:r>
              <a:rPr lang="en-US" sz="900" kern="0" dirty="0" err="1" smtClean="0">
                <a:latin typeface="Arial" panose="020B0604020202020204" pitchFamily="34" charset="0"/>
                <a:ea typeface="Cambria" panose="02040503050406030204" pitchFamily="18" charset="0"/>
                <a:cs typeface="Arial" panose="020B0604020202020204" pitchFamily="34" charset="0"/>
              </a:rPr>
              <a:t>deposi</a:t>
            </a:r>
            <a:r>
              <a:rPr lang="en-US" sz="900" kern="0" dirty="0" smtClean="0">
                <a:latin typeface="Arial" panose="020B0604020202020204" pitchFamily="34" charset="0"/>
                <a:ea typeface="Cambria" panose="02040503050406030204" pitchFamily="18" charset="0"/>
                <a:cs typeface="Arial" panose="020B0604020202020204" pitchFamily="34" charset="0"/>
              </a:rPr>
              <a:t>- </a:t>
            </a:r>
            <a:r>
              <a:rPr lang="en-US" sz="900" kern="0" dirty="0" err="1" smtClean="0">
                <a:latin typeface="Arial" panose="020B0604020202020204" pitchFamily="34" charset="0"/>
                <a:ea typeface="Cambria" panose="02040503050406030204" pitchFamily="18" charset="0"/>
                <a:cs typeface="Arial" panose="020B0604020202020204" pitchFamily="34" charset="0"/>
              </a:rPr>
              <a:t>tion</a:t>
            </a:r>
            <a:r>
              <a:rPr lang="en-US" sz="900" kern="0" dirty="0" smtClean="0">
                <a:latin typeface="Arial" panose="020B0604020202020204" pitchFamily="34" charset="0"/>
                <a:ea typeface="Cambria" panose="02040503050406030204" pitchFamily="18" charset="0"/>
                <a:cs typeface="Arial" panose="020B0604020202020204" pitchFamily="34" charset="0"/>
              </a:rPr>
              <a:t> </a:t>
            </a:r>
            <a:r>
              <a:rPr lang="en-US" sz="900" kern="0" dirty="0">
                <a:latin typeface="Arial" panose="020B0604020202020204" pitchFamily="34" charset="0"/>
                <a:ea typeface="Cambria" panose="02040503050406030204" pitchFamily="18" charset="0"/>
                <a:cs typeface="Arial" panose="020B0604020202020204" pitchFamily="34" charset="0"/>
              </a:rPr>
              <a:t>process, the IDT should be covered. After that, to make AuNPs, the sample was annealed with 400 ˚C for 5 </a:t>
            </a:r>
            <a:r>
              <a:rPr lang="en-US" sz="900" kern="0" dirty="0" err="1" smtClean="0">
                <a:latin typeface="Arial" panose="020B0604020202020204" pitchFamily="34" charset="0"/>
                <a:ea typeface="Cambria" panose="02040503050406030204" pitchFamily="18" charset="0"/>
                <a:cs typeface="Arial" panose="020B0604020202020204" pitchFamily="34" charset="0"/>
              </a:rPr>
              <a:t>minutes.The</a:t>
            </a:r>
            <a:r>
              <a:rPr lang="en-US" sz="900" kern="0" dirty="0" smtClean="0">
                <a:latin typeface="Arial" panose="020B0604020202020204" pitchFamily="34" charset="0"/>
                <a:ea typeface="Cambria" panose="02040503050406030204" pitchFamily="18" charset="0"/>
                <a:cs typeface="Arial" panose="020B0604020202020204" pitchFamily="34" charset="0"/>
              </a:rPr>
              <a:t> </a:t>
            </a:r>
            <a:r>
              <a:rPr lang="en-US" sz="900" kern="0" dirty="0">
                <a:latin typeface="Arial" panose="020B0604020202020204" pitchFamily="34" charset="0"/>
                <a:ea typeface="Cambria" panose="02040503050406030204" pitchFamily="18" charset="0"/>
                <a:cs typeface="Arial" panose="020B0604020202020204" pitchFamily="34" charset="0"/>
              </a:rPr>
              <a:t>vector network analyzer (VNA HP 4395A) was used to investigate the electrical response. Furthermore, the op-</a:t>
            </a:r>
            <a:r>
              <a:rPr lang="en-US" sz="900" kern="0" dirty="0" err="1">
                <a:latin typeface="Arial" panose="020B0604020202020204" pitchFamily="34" charset="0"/>
                <a:ea typeface="Cambria" panose="02040503050406030204" pitchFamily="18" charset="0"/>
                <a:cs typeface="Arial" panose="020B0604020202020204" pitchFamily="34" charset="0"/>
              </a:rPr>
              <a:t>tical</a:t>
            </a:r>
            <a:r>
              <a:rPr lang="en-US" sz="900" kern="0" dirty="0">
                <a:latin typeface="Arial" panose="020B0604020202020204" pitchFamily="34" charset="0"/>
                <a:ea typeface="Cambria" panose="02040503050406030204" pitchFamily="18" charset="0"/>
                <a:cs typeface="Arial" panose="020B0604020202020204" pitchFamily="34" charset="0"/>
              </a:rPr>
              <a:t> reflection data response was taken by USB4000 UV-Vis </a:t>
            </a:r>
            <a:r>
              <a:rPr lang="en-US" sz="900" kern="0" dirty="0" err="1">
                <a:latin typeface="Arial" panose="020B0604020202020204" pitchFamily="34" charset="0"/>
                <a:ea typeface="Cambria" panose="02040503050406030204" pitchFamily="18" charset="0"/>
                <a:cs typeface="Arial" panose="020B0604020202020204" pitchFamily="34" charset="0"/>
              </a:rPr>
              <a:t>spectro</a:t>
            </a:r>
            <a:r>
              <a:rPr lang="en-US" sz="900" kern="0" dirty="0">
                <a:latin typeface="Arial" panose="020B0604020202020204" pitchFamily="34" charset="0"/>
                <a:ea typeface="Cambria" panose="02040503050406030204" pitchFamily="18" charset="0"/>
                <a:cs typeface="Arial" panose="020B0604020202020204" pitchFamily="34" charset="0"/>
              </a:rPr>
              <a:t>-photometer (Ocean Optics, Inc., USA), and data were collected using </a:t>
            </a:r>
            <a:r>
              <a:rPr lang="en-US" sz="900" kern="0" dirty="0" err="1">
                <a:latin typeface="Arial" panose="020B0604020202020204" pitchFamily="34" charset="0"/>
                <a:ea typeface="Cambria" panose="02040503050406030204" pitchFamily="18" charset="0"/>
                <a:cs typeface="Arial" panose="020B0604020202020204" pitchFamily="34" charset="0"/>
              </a:rPr>
              <a:t>Opwave</a:t>
            </a:r>
            <a:r>
              <a:rPr lang="en-US" sz="900" kern="0" dirty="0">
                <a:latin typeface="Arial" panose="020B0604020202020204" pitchFamily="34" charset="0"/>
                <a:ea typeface="Cambria" panose="02040503050406030204" pitchFamily="18" charset="0"/>
                <a:cs typeface="Arial" panose="020B0604020202020204" pitchFamily="34" charset="0"/>
              </a:rPr>
              <a:t> + software.</a:t>
            </a:r>
            <a:endParaRPr lang="en-US" sz="900" dirty="0">
              <a:latin typeface="Arial" panose="020B0604020202020204" pitchFamily="34" charset="0"/>
              <a:ea typeface="Cambria" panose="02040503050406030204" pitchFamily="18" charset="0"/>
              <a:cs typeface="Arial" panose="020B0604020202020204" pitchFamily="34" charset="0"/>
            </a:endParaRPr>
          </a:p>
        </p:txBody>
      </p:sp>
      <p:sp>
        <p:nvSpPr>
          <p:cNvPr id="21" name="Rectangle 20"/>
          <p:cNvSpPr/>
          <p:nvPr/>
        </p:nvSpPr>
        <p:spPr>
          <a:xfrm>
            <a:off x="6351274" y="6030816"/>
            <a:ext cx="2309784" cy="707886"/>
          </a:xfrm>
          <a:prstGeom prst="rect">
            <a:avLst/>
          </a:prstGeom>
        </p:spPr>
        <p:txBody>
          <a:bodyPr wrap="square">
            <a:spAutoFit/>
          </a:bodyPr>
          <a:lstStyle/>
          <a:p>
            <a:pPr algn="just"/>
            <a:r>
              <a:rPr lang="en-US" sz="800" b="1" dirty="0" smtClean="0">
                <a:solidFill>
                  <a:srgbClr val="7030A0"/>
                </a:solidFill>
                <a:latin typeface="Arial" panose="020B0604020202020204" pitchFamily="34" charset="0"/>
                <a:cs typeface="Arial" panose="020B0604020202020204" pitchFamily="34" charset="0"/>
              </a:rPr>
              <a:t>References</a:t>
            </a:r>
            <a:endParaRPr lang="en-US" sz="800" b="1" dirty="0">
              <a:solidFill>
                <a:srgbClr val="7030A0"/>
              </a:solidFill>
              <a:latin typeface="Arial" panose="020B0604020202020204" pitchFamily="34" charset="0"/>
              <a:cs typeface="Arial" panose="020B0604020202020204" pitchFamily="34" charset="0"/>
            </a:endParaRPr>
          </a:p>
          <a:p>
            <a:pPr marL="180975" indent="-180975" algn="just">
              <a:buFont typeface="+mj-lt"/>
              <a:buAutoNum type="arabicPeriod"/>
            </a:pPr>
            <a:r>
              <a:rPr lang="en-US" sz="800" dirty="0">
                <a:latin typeface="Arial" panose="020B0604020202020204" pitchFamily="34" charset="0"/>
                <a:cs typeface="Arial" panose="020B0604020202020204" pitchFamily="34" charset="0"/>
              </a:rPr>
              <a:t>S. Okuda, et al., ACS Sens. 3, pp. 200−204 (2018).</a:t>
            </a:r>
          </a:p>
          <a:p>
            <a:pPr marL="180975" indent="-180975" algn="just">
              <a:buFont typeface="+mj-lt"/>
              <a:buAutoNum type="arabicPeriod"/>
            </a:pPr>
            <a:r>
              <a:rPr lang="en-US" sz="800" dirty="0">
                <a:latin typeface="Arial" panose="020B0604020202020204" pitchFamily="34" charset="0"/>
                <a:cs typeface="Arial" panose="020B0604020202020204" pitchFamily="34" charset="0"/>
              </a:rPr>
              <a:t>K. Takayanagi, et al., Jpn. J. Appl. Phys. 57, 07LD02. (2018</a:t>
            </a:r>
            <a:r>
              <a:rPr lang="en-US" sz="800" dirty="0" smtClean="0">
                <a:latin typeface="Arial" panose="020B0604020202020204" pitchFamily="34" charset="0"/>
                <a:cs typeface="Arial" panose="020B0604020202020204" pitchFamily="34" charset="0"/>
              </a:rPr>
              <a:t>).</a:t>
            </a:r>
          </a:p>
        </p:txBody>
      </p:sp>
      <p:sp>
        <p:nvSpPr>
          <p:cNvPr id="22" name="Rectangle 21"/>
          <p:cNvSpPr/>
          <p:nvPr/>
        </p:nvSpPr>
        <p:spPr>
          <a:xfrm>
            <a:off x="6167889" y="1095309"/>
            <a:ext cx="5769942" cy="276999"/>
          </a:xfrm>
          <a:prstGeom prst="rect">
            <a:avLst/>
          </a:prstGeom>
        </p:spPr>
        <p:txBody>
          <a:bodyPr wrap="square">
            <a:spAutoFit/>
          </a:bodyPr>
          <a:lstStyle/>
          <a:p>
            <a:pPr algn="just"/>
            <a:r>
              <a:rPr lang="en-US" sz="1200" b="1" dirty="0" smtClean="0">
                <a:solidFill>
                  <a:srgbClr val="7030A0"/>
                </a:solidFill>
                <a:latin typeface="Arial" panose="020B0604020202020204" pitchFamily="34" charset="0"/>
                <a:cs typeface="Arial" panose="020B0604020202020204" pitchFamily="34" charset="0"/>
              </a:rPr>
              <a:t>3. Result and discussion</a:t>
            </a:r>
          </a:p>
        </p:txBody>
      </p:sp>
      <p:sp>
        <p:nvSpPr>
          <p:cNvPr id="23" name="TextBox 22"/>
          <p:cNvSpPr txBox="1"/>
          <p:nvPr/>
        </p:nvSpPr>
        <p:spPr>
          <a:xfrm>
            <a:off x="2814167" y="3613071"/>
            <a:ext cx="155879" cy="200055"/>
          </a:xfrm>
          <a:prstGeom prst="rect">
            <a:avLst/>
          </a:prstGeom>
          <a:solidFill>
            <a:schemeClr val="bg1"/>
          </a:solidFill>
          <a:ln w="12700">
            <a:solidFill>
              <a:schemeClr val="tx1"/>
            </a:solidFill>
          </a:ln>
        </p:spPr>
        <p:txBody>
          <a:bodyPr wrap="square" rtlCol="0">
            <a:spAutoFit/>
          </a:bodyPr>
          <a:lstStyle/>
          <a:p>
            <a:r>
              <a:rPr lang="en-US" sz="700" dirty="0">
                <a:latin typeface="Arial" panose="020B0604020202020204" pitchFamily="34" charset="0"/>
                <a:cs typeface="Arial" panose="020B0604020202020204" pitchFamily="34" charset="0"/>
              </a:rPr>
              <a:t>Z</a:t>
            </a:r>
          </a:p>
        </p:txBody>
      </p:sp>
      <p:pic>
        <p:nvPicPr>
          <p:cNvPr id="25" name="Picture 24"/>
          <p:cNvPicPr>
            <a:picLocks noChangeAspect="1"/>
          </p:cNvPicPr>
          <p:nvPr/>
        </p:nvPicPr>
        <p:blipFill>
          <a:blip r:embed="rId5"/>
          <a:stretch>
            <a:fillRect/>
          </a:stretch>
        </p:blipFill>
        <p:spPr>
          <a:xfrm>
            <a:off x="3166833" y="3001177"/>
            <a:ext cx="2845778" cy="1623898"/>
          </a:xfrm>
          <a:prstGeom prst="rect">
            <a:avLst/>
          </a:prstGeom>
        </p:spPr>
      </p:pic>
      <p:sp>
        <p:nvSpPr>
          <p:cNvPr id="26" name="Rectangle 25"/>
          <p:cNvSpPr/>
          <p:nvPr/>
        </p:nvSpPr>
        <p:spPr>
          <a:xfrm>
            <a:off x="2726951" y="4656205"/>
            <a:ext cx="259307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Figure </a:t>
            </a:r>
            <a:r>
              <a:rPr lang="en-US" sz="800" dirty="0" smtClean="0">
                <a:latin typeface="Arial" panose="020B0604020202020204" pitchFamily="34" charset="0"/>
                <a:cs typeface="Arial" panose="020B0604020202020204" pitchFamily="34" charset="0"/>
              </a:rPr>
              <a:t>2. </a:t>
            </a:r>
            <a:r>
              <a:rPr lang="en-US" sz="800" dirty="0">
                <a:latin typeface="Arial" panose="020B0604020202020204" pitchFamily="34" charset="0"/>
                <a:cs typeface="Arial" panose="020B0604020202020204" pitchFamily="34" charset="0"/>
              </a:rPr>
              <a:t>F</a:t>
            </a:r>
            <a:r>
              <a:rPr lang="en-US" sz="800" dirty="0" smtClean="0">
                <a:latin typeface="Arial" panose="020B0604020202020204" pitchFamily="34" charset="0"/>
                <a:cs typeface="Arial" panose="020B0604020202020204" pitchFamily="34" charset="0"/>
              </a:rPr>
              <a:t>abrication procedure [5]</a:t>
            </a:r>
            <a:endParaRPr lang="en-US" sz="800"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4F7BE804-28FC-450D-A4F2-D7777EE99249}"/>
              </a:ext>
            </a:extLst>
          </p:cNvPr>
          <p:cNvPicPr/>
          <p:nvPr/>
        </p:nvPicPr>
        <p:blipFill rotWithShape="1">
          <a:blip r:embed="rId6" cstate="print">
            <a:extLst>
              <a:ext uri="{28A0092B-C50C-407E-A947-70E740481C1C}">
                <a14:useLocalDpi xmlns:a14="http://schemas.microsoft.com/office/drawing/2010/main" val="0"/>
              </a:ext>
            </a:extLst>
          </a:blip>
          <a:srcRect b="26887"/>
          <a:stretch/>
        </p:blipFill>
        <p:spPr bwMode="auto">
          <a:xfrm>
            <a:off x="6296422" y="2899575"/>
            <a:ext cx="3403723" cy="2522015"/>
          </a:xfrm>
          <a:prstGeom prst="rect">
            <a:avLst/>
          </a:prstGeom>
          <a:noFill/>
          <a:ln>
            <a:noFill/>
          </a:ln>
        </p:spPr>
      </p:pic>
      <p:pic>
        <p:nvPicPr>
          <p:cNvPr id="31" name="Picture 30">
            <a:extLst>
              <a:ext uri="{FF2B5EF4-FFF2-40B4-BE49-F238E27FC236}">
                <a16:creationId xmlns:a16="http://schemas.microsoft.com/office/drawing/2014/main" id="{C7BF1EAA-A14A-4A74-B910-09F7E77B5288}"/>
              </a:ext>
            </a:extLst>
          </p:cNvPr>
          <p:cNvPicPr/>
          <p:nvPr/>
        </p:nvPicPr>
        <p:blipFill rotWithShape="1">
          <a:blip r:embed="rId7" cstate="print">
            <a:extLst>
              <a:ext uri="{28A0092B-C50C-407E-A947-70E740481C1C}">
                <a14:useLocalDpi xmlns:a14="http://schemas.microsoft.com/office/drawing/2010/main" val="0"/>
              </a:ext>
            </a:extLst>
          </a:blip>
          <a:srcRect b="72713"/>
          <a:stretch/>
        </p:blipFill>
        <p:spPr bwMode="auto">
          <a:xfrm>
            <a:off x="6263226" y="1358813"/>
            <a:ext cx="5579268" cy="1256455"/>
          </a:xfrm>
          <a:prstGeom prst="rect">
            <a:avLst/>
          </a:prstGeom>
          <a:noFill/>
          <a:ln>
            <a:noFill/>
          </a:ln>
        </p:spPr>
      </p:pic>
      <p:pic>
        <p:nvPicPr>
          <p:cNvPr id="32" name="Picture 31">
            <a:extLst>
              <a:ext uri="{FF2B5EF4-FFF2-40B4-BE49-F238E27FC236}">
                <a16:creationId xmlns:a16="http://schemas.microsoft.com/office/drawing/2014/main" id="{359E86CF-824A-4D7E-8DF1-75EA1DE9E721}"/>
              </a:ext>
            </a:extLst>
          </p:cNvPr>
          <p:cNvPicPr/>
          <p:nvPr/>
        </p:nvPicPr>
        <p:blipFill rotWithShape="1">
          <a:blip r:embed="rId8" cstate="print">
            <a:extLst>
              <a:ext uri="{28A0092B-C50C-407E-A947-70E740481C1C}">
                <a14:useLocalDpi xmlns:a14="http://schemas.microsoft.com/office/drawing/2010/main" val="0"/>
              </a:ext>
            </a:extLst>
          </a:blip>
          <a:srcRect l="51239" t="64292"/>
          <a:stretch/>
        </p:blipFill>
        <p:spPr bwMode="auto">
          <a:xfrm>
            <a:off x="9674881" y="4194595"/>
            <a:ext cx="1948860" cy="1224521"/>
          </a:xfrm>
          <a:prstGeom prst="rect">
            <a:avLst/>
          </a:prstGeom>
          <a:noFill/>
          <a:ln>
            <a:noFill/>
          </a:ln>
        </p:spPr>
      </p:pic>
      <p:pic>
        <p:nvPicPr>
          <p:cNvPr id="33" name="Picture 32">
            <a:extLst>
              <a:ext uri="{FF2B5EF4-FFF2-40B4-BE49-F238E27FC236}">
                <a16:creationId xmlns:a16="http://schemas.microsoft.com/office/drawing/2014/main" id="{359E86CF-824A-4D7E-8DF1-75EA1DE9E721}"/>
              </a:ext>
            </a:extLst>
          </p:cNvPr>
          <p:cNvPicPr/>
          <p:nvPr/>
        </p:nvPicPr>
        <p:blipFill rotWithShape="1">
          <a:blip r:embed="rId8" cstate="print">
            <a:extLst>
              <a:ext uri="{28A0092B-C50C-407E-A947-70E740481C1C}">
                <a14:useLocalDpi xmlns:a14="http://schemas.microsoft.com/office/drawing/2010/main" val="0"/>
              </a:ext>
            </a:extLst>
          </a:blip>
          <a:srcRect t="64292" r="47808"/>
          <a:stretch/>
        </p:blipFill>
        <p:spPr bwMode="auto">
          <a:xfrm>
            <a:off x="9615431" y="2938812"/>
            <a:ext cx="2085971" cy="1224521"/>
          </a:xfrm>
          <a:prstGeom prst="rect">
            <a:avLst/>
          </a:prstGeom>
          <a:noFill/>
          <a:ln>
            <a:noFill/>
          </a:ln>
        </p:spPr>
      </p:pic>
      <p:sp>
        <p:nvSpPr>
          <p:cNvPr id="34" name="Rectangle 33"/>
          <p:cNvSpPr/>
          <p:nvPr/>
        </p:nvSpPr>
        <p:spPr>
          <a:xfrm>
            <a:off x="6351274" y="2585385"/>
            <a:ext cx="5478302" cy="33855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Figure </a:t>
            </a:r>
            <a:r>
              <a:rPr lang="en-US" sz="800" dirty="0" smtClean="0">
                <a:latin typeface="Arial" panose="020B0604020202020204" pitchFamily="34" charset="0"/>
                <a:cs typeface="Arial" panose="020B0604020202020204" pitchFamily="34" charset="0"/>
              </a:rPr>
              <a:t>3. </a:t>
            </a:r>
            <a:r>
              <a:rPr lang="en-US" sz="800" dirty="0" smtClean="0">
                <a:latin typeface="Arial" panose="020B0604020202020204" pitchFamily="34" charset="0"/>
                <a:ea typeface="ＭＳ 明朝" panose="02020609040205080304" pitchFamily="17" charset="-128"/>
                <a:cs typeface="Arial" panose="020B0604020202020204" pitchFamily="34" charset="0"/>
              </a:rPr>
              <a:t>a), (b), (c), and (d) depict the captured 2D AFM image with a </a:t>
            </a:r>
            <a:r>
              <a:rPr lang="en-US" sz="800" dirty="0" smtClean="0">
                <a:latin typeface="Arial" panose="020B0604020202020204" pitchFamily="34" charset="0"/>
                <a:ea typeface="Malgun Gothic" panose="020B0503020000020004" pitchFamily="34" charset="-127"/>
                <a:cs typeface="Arial" panose="020B0604020202020204" pitchFamily="34" charset="0"/>
              </a:rPr>
              <a:t>size of 200 nm </a:t>
            </a:r>
            <a:r>
              <a:rPr lang="en-US" sz="800" dirty="0" smtClean="0">
                <a:latin typeface="Arial" panose="020B0604020202020204" pitchFamily="34" charset="0"/>
                <a:ea typeface="ＭＳ 明朝" panose="02020609040205080304" pitchFamily="17" charset="-128"/>
                <a:cs typeface="Arial" panose="020B0604020202020204" pitchFamily="34" charset="0"/>
                <a:sym typeface="Symbol" panose="05050102010706020507" pitchFamily="18" charset="2"/>
              </a:rPr>
              <a:t></a:t>
            </a:r>
            <a:r>
              <a:rPr lang="en-US" sz="800" dirty="0" smtClean="0">
                <a:latin typeface="Arial" panose="020B0604020202020204" pitchFamily="34" charset="0"/>
                <a:ea typeface="ＭＳ 明朝" panose="02020609040205080304" pitchFamily="17" charset="-128"/>
                <a:cs typeface="Arial" panose="020B0604020202020204" pitchFamily="34" charset="0"/>
              </a:rPr>
              <a:t> 200 nm, the height of AuNPs at the line, the 3D surface of the </a:t>
            </a:r>
            <a:r>
              <a:rPr lang="en-US" sz="800" dirty="0" smtClean="0">
                <a:latin typeface="Arial" panose="020B0604020202020204" pitchFamily="34" charset="0"/>
                <a:ea typeface="Malgun Gothic" panose="020B0503020000020004" pitchFamily="34" charset="-127"/>
                <a:cs typeface="Arial" panose="020B0604020202020204" pitchFamily="34" charset="0"/>
              </a:rPr>
              <a:t>AFM image, and the particle distribution, respectively. </a:t>
            </a:r>
            <a:r>
              <a:rPr lang="en-US" sz="800" dirty="0" smtClean="0">
                <a:latin typeface="Arial" panose="020B0604020202020204" pitchFamily="34" charset="0"/>
                <a:cs typeface="Arial" panose="020B0604020202020204" pitchFamily="34" charset="0"/>
              </a:rPr>
              <a:t>[5]</a:t>
            </a:r>
            <a:endParaRPr lang="en-US" sz="800" dirty="0">
              <a:latin typeface="Arial" panose="020B0604020202020204" pitchFamily="34" charset="0"/>
              <a:cs typeface="Arial" panose="020B0604020202020204" pitchFamily="34" charset="0"/>
            </a:endParaRPr>
          </a:p>
        </p:txBody>
      </p:sp>
      <p:sp>
        <p:nvSpPr>
          <p:cNvPr id="36" name="Rectangle 35"/>
          <p:cNvSpPr/>
          <p:nvPr/>
        </p:nvSpPr>
        <p:spPr>
          <a:xfrm>
            <a:off x="6301040" y="5498490"/>
            <a:ext cx="5528536" cy="584775"/>
          </a:xfrm>
          <a:prstGeom prst="rect">
            <a:avLst/>
          </a:prstGeom>
        </p:spPr>
        <p:txBody>
          <a:bodyPr wrap="square">
            <a:spAutoFit/>
          </a:bodyPr>
          <a:lstStyle/>
          <a:p>
            <a:pPr algn="just">
              <a:spcAft>
                <a:spcPts val="1000"/>
              </a:spcAft>
            </a:pPr>
            <a:r>
              <a:rPr lang="en-US" sz="800" dirty="0">
                <a:latin typeface="Arial" panose="020B0604020202020204" pitchFamily="34" charset="0"/>
                <a:cs typeface="Arial" panose="020B0604020202020204" pitchFamily="34" charset="0"/>
              </a:rPr>
              <a:t>Figure </a:t>
            </a:r>
            <a:r>
              <a:rPr lang="en-US" sz="800" dirty="0" smtClean="0">
                <a:latin typeface="Arial" panose="020B0604020202020204" pitchFamily="34" charset="0"/>
                <a:cs typeface="Arial" panose="020B0604020202020204" pitchFamily="34" charset="0"/>
              </a:rPr>
              <a:t>4. </a:t>
            </a:r>
            <a:r>
              <a:rPr lang="en-US" sz="800" dirty="0" smtClean="0">
                <a:latin typeface="Arial" panose="020B0604020202020204" pitchFamily="34" charset="0"/>
                <a:ea typeface="ＭＳ 明朝" panose="02020609040205080304" pitchFamily="17" charset="-128"/>
                <a:cs typeface="Arial" panose="020B0604020202020204" pitchFamily="34" charset="0"/>
              </a:rPr>
              <a:t>(a), (b) Details of </a:t>
            </a:r>
            <a:r>
              <a:rPr lang="en-US" sz="800" dirty="0" smtClean="0">
                <a:latin typeface="Arial" panose="020B0604020202020204" pitchFamily="34" charset="0"/>
                <a:ea typeface="ＭＳ 明朝" panose="02020609040205080304" pitchFamily="17" charset="-128"/>
                <a:cs typeface="Arial" panose="020B0604020202020204" pitchFamily="34" charset="0"/>
                <a:sym typeface="Symbol" panose="05050102010706020507" pitchFamily="18" charset="2"/>
              </a:rPr>
              <a:t></a:t>
            </a:r>
            <a:r>
              <a:rPr lang="en-US" sz="800" i="1" dirty="0" smtClean="0">
                <a:latin typeface="Arial" panose="020B0604020202020204" pitchFamily="34" charset="0"/>
                <a:ea typeface="ＭＳ 明朝" panose="02020609040205080304" pitchFamily="17" charset="-128"/>
                <a:cs typeface="Arial" panose="020B0604020202020204" pitchFamily="34" charset="0"/>
              </a:rPr>
              <a:t>α</a:t>
            </a:r>
            <a:r>
              <a:rPr lang="en-US" sz="800" dirty="0" smtClean="0">
                <a:latin typeface="Arial" panose="020B0604020202020204" pitchFamily="34" charset="0"/>
                <a:ea typeface="ＭＳ 明朝" panose="02020609040205080304" pitchFamily="17" charset="-128"/>
                <a:cs typeface="Arial" panose="020B0604020202020204" pitchFamily="34" charset="0"/>
              </a:rPr>
              <a:t>/</a:t>
            </a:r>
            <a:r>
              <a:rPr lang="en-US" sz="800" i="1" dirty="0" smtClean="0">
                <a:latin typeface="Arial" panose="020B0604020202020204" pitchFamily="34" charset="0"/>
                <a:ea typeface="ＭＳ 明朝" panose="02020609040205080304" pitchFamily="17" charset="-128"/>
                <a:cs typeface="Arial" panose="020B0604020202020204" pitchFamily="34" charset="0"/>
              </a:rPr>
              <a:t>k</a:t>
            </a:r>
            <a:r>
              <a:rPr lang="en-US" sz="800" baseline="-25000" dirty="0" smtClean="0">
                <a:latin typeface="Arial" panose="020B0604020202020204" pitchFamily="34" charset="0"/>
                <a:ea typeface="ＭＳ 明朝" panose="02020609040205080304" pitchFamily="17" charset="-128"/>
                <a:cs typeface="Arial" panose="020B0604020202020204" pitchFamily="34" charset="0"/>
              </a:rPr>
              <a:t>0</a:t>
            </a:r>
            <a:r>
              <a:rPr lang="en-US" sz="800" dirty="0" smtClean="0">
                <a:latin typeface="Arial" panose="020B0604020202020204" pitchFamily="34" charset="0"/>
                <a:ea typeface="ＭＳ 明朝" panose="02020609040205080304" pitchFamily="17" charset="-128"/>
                <a:cs typeface="Arial" panose="020B0604020202020204" pitchFamily="34" charset="0"/>
              </a:rPr>
              <a:t> and </a:t>
            </a:r>
            <a:r>
              <a:rPr lang="en-US" sz="800" dirty="0" smtClean="0">
                <a:latin typeface="Arial" panose="020B0604020202020204" pitchFamily="34" charset="0"/>
                <a:ea typeface="ＭＳ 明朝" panose="02020609040205080304" pitchFamily="17" charset="-128"/>
                <a:cs typeface="Arial" panose="020B0604020202020204" pitchFamily="34" charset="0"/>
                <a:sym typeface="Symbol" panose="05050102010706020507" pitchFamily="18" charset="2"/>
              </a:rPr>
              <a:t></a:t>
            </a:r>
            <a:r>
              <a:rPr lang="en-US" sz="800" i="1" dirty="0" smtClean="0">
                <a:latin typeface="Arial" panose="020B0604020202020204" pitchFamily="34" charset="0"/>
                <a:ea typeface="ＭＳ 明朝" panose="02020609040205080304" pitchFamily="17" charset="-128"/>
                <a:cs typeface="Arial" panose="020B0604020202020204" pitchFamily="34" charset="0"/>
              </a:rPr>
              <a:t>V</a:t>
            </a:r>
            <a:r>
              <a:rPr lang="en-US" sz="800" dirty="0" smtClean="0">
                <a:latin typeface="Arial" panose="020B0604020202020204" pitchFamily="34" charset="0"/>
                <a:ea typeface="ＭＳ 明朝" panose="02020609040205080304" pitchFamily="17" charset="-128"/>
                <a:cs typeface="Arial" panose="020B0604020202020204" pitchFamily="34" charset="0"/>
              </a:rPr>
              <a:t>/</a:t>
            </a:r>
            <a:r>
              <a:rPr lang="en-US" sz="800" i="1" dirty="0" smtClean="0">
                <a:latin typeface="Arial" panose="020B0604020202020204" pitchFamily="34" charset="0"/>
                <a:ea typeface="ＭＳ 明朝" panose="02020609040205080304" pitchFamily="17" charset="-128"/>
                <a:cs typeface="Arial" panose="020B0604020202020204" pitchFamily="34" charset="0"/>
              </a:rPr>
              <a:t>V­</a:t>
            </a:r>
            <a:r>
              <a:rPr lang="en-US" sz="800" dirty="0" smtClean="0">
                <a:latin typeface="Arial" panose="020B0604020202020204" pitchFamily="34" charset="0"/>
                <a:ea typeface="ＭＳ 明朝" panose="02020609040205080304" pitchFamily="17" charset="-128"/>
                <a:cs typeface="Arial" panose="020B0604020202020204" pitchFamily="34" charset="0"/>
              </a:rPr>
              <a:t> for different εr values; (c), (d) details of </a:t>
            </a:r>
            <a:r>
              <a:rPr lang="en-US" sz="800" dirty="0" smtClean="0">
                <a:latin typeface="Arial" panose="020B0604020202020204" pitchFamily="34" charset="0"/>
                <a:ea typeface="ＭＳ 明朝" panose="02020609040205080304" pitchFamily="17" charset="-128"/>
                <a:cs typeface="Arial" panose="020B0604020202020204" pitchFamily="34" charset="0"/>
                <a:sym typeface="Symbol" panose="05050102010706020507" pitchFamily="18" charset="2"/>
              </a:rPr>
              <a:t></a:t>
            </a:r>
            <a:r>
              <a:rPr lang="en-US" sz="800" i="1" dirty="0" smtClean="0">
                <a:latin typeface="Arial" panose="020B0604020202020204" pitchFamily="34" charset="0"/>
                <a:ea typeface="ＭＳ 明朝" panose="02020609040205080304" pitchFamily="17" charset="-128"/>
                <a:cs typeface="Arial" panose="020B0604020202020204" pitchFamily="34" charset="0"/>
              </a:rPr>
              <a:t>α</a:t>
            </a:r>
            <a:r>
              <a:rPr lang="en-US" sz="800" dirty="0" smtClean="0">
                <a:latin typeface="Arial" panose="020B0604020202020204" pitchFamily="34" charset="0"/>
                <a:ea typeface="ＭＳ 明朝" panose="02020609040205080304" pitchFamily="17" charset="-128"/>
                <a:cs typeface="Arial" panose="020B0604020202020204" pitchFamily="34" charset="0"/>
              </a:rPr>
              <a:t>/</a:t>
            </a:r>
            <a:r>
              <a:rPr lang="en-US" sz="800" i="1" dirty="0" smtClean="0">
                <a:latin typeface="Arial" panose="020B0604020202020204" pitchFamily="34" charset="0"/>
                <a:ea typeface="ＭＳ 明朝" panose="02020609040205080304" pitchFamily="17" charset="-128"/>
                <a:cs typeface="Arial" panose="020B0604020202020204" pitchFamily="34" charset="0"/>
              </a:rPr>
              <a:t>k</a:t>
            </a:r>
            <a:r>
              <a:rPr lang="en-US" sz="800" baseline="-25000" dirty="0" smtClean="0">
                <a:latin typeface="Arial" panose="020B0604020202020204" pitchFamily="34" charset="0"/>
                <a:ea typeface="ＭＳ 明朝" panose="02020609040205080304" pitchFamily="17" charset="-128"/>
                <a:cs typeface="Arial" panose="020B0604020202020204" pitchFamily="34" charset="0"/>
              </a:rPr>
              <a:t>0</a:t>
            </a:r>
            <a:r>
              <a:rPr lang="en-US" sz="800" dirty="0" smtClean="0">
                <a:latin typeface="Arial" panose="020B0604020202020204" pitchFamily="34" charset="0"/>
                <a:ea typeface="ＭＳ 明朝" panose="02020609040205080304" pitchFamily="17" charset="-128"/>
                <a:cs typeface="Arial" panose="020B0604020202020204" pitchFamily="34" charset="0"/>
              </a:rPr>
              <a:t> and </a:t>
            </a:r>
            <a:r>
              <a:rPr lang="en-US" sz="800" dirty="0" smtClean="0">
                <a:latin typeface="Arial" panose="020B0604020202020204" pitchFamily="34" charset="0"/>
                <a:ea typeface="ＭＳ 明朝" panose="02020609040205080304" pitchFamily="17" charset="-128"/>
                <a:cs typeface="Arial" panose="020B0604020202020204" pitchFamily="34" charset="0"/>
                <a:sym typeface="Symbol" panose="05050102010706020507" pitchFamily="18" charset="2"/>
              </a:rPr>
              <a:t></a:t>
            </a:r>
            <a:r>
              <a:rPr lang="en-US" sz="800" i="1" dirty="0" smtClean="0">
                <a:latin typeface="Arial" panose="020B0604020202020204" pitchFamily="34" charset="0"/>
                <a:ea typeface="ＭＳ 明朝" panose="02020609040205080304" pitchFamily="17" charset="-128"/>
                <a:cs typeface="Arial" panose="020B0604020202020204" pitchFamily="34" charset="0"/>
              </a:rPr>
              <a:t>V</a:t>
            </a:r>
            <a:r>
              <a:rPr lang="en-US" sz="800" dirty="0" smtClean="0">
                <a:latin typeface="Arial" panose="020B0604020202020204" pitchFamily="34" charset="0"/>
                <a:ea typeface="ＭＳ 明朝" panose="02020609040205080304" pitchFamily="17" charset="-128"/>
                <a:cs typeface="Arial" panose="020B0604020202020204" pitchFamily="34" charset="0"/>
              </a:rPr>
              <a:t>/</a:t>
            </a:r>
            <a:r>
              <a:rPr lang="en-US" sz="800" i="1" dirty="0" smtClean="0">
                <a:latin typeface="Arial" panose="020B0604020202020204" pitchFamily="34" charset="0"/>
                <a:ea typeface="ＭＳ 明朝" panose="02020609040205080304" pitchFamily="17" charset="-128"/>
                <a:cs typeface="Arial" panose="020B0604020202020204" pitchFamily="34" charset="0"/>
              </a:rPr>
              <a:t>V­</a:t>
            </a:r>
            <a:r>
              <a:rPr lang="en-US" sz="800" dirty="0" smtClean="0">
                <a:latin typeface="Arial" panose="020B0604020202020204" pitchFamily="34" charset="0"/>
                <a:ea typeface="ＭＳ 明朝" panose="02020609040205080304" pitchFamily="17" charset="-128"/>
                <a:cs typeface="Arial" panose="020B0604020202020204" pitchFamily="34" charset="0"/>
              </a:rPr>
              <a:t> for different </a:t>
            </a:r>
            <a:r>
              <a:rPr lang="en-US" sz="800" i="1" dirty="0" smtClean="0">
                <a:latin typeface="Arial" panose="020B0604020202020204" pitchFamily="34" charset="0"/>
                <a:ea typeface="ＭＳ 明朝" panose="02020609040205080304" pitchFamily="17" charset="-128"/>
                <a:cs typeface="Arial" panose="020B0604020202020204" pitchFamily="34" charset="0"/>
                <a:sym typeface="Symbol" panose="05050102010706020507" pitchFamily="18" charset="2"/>
              </a:rPr>
              <a:t></a:t>
            </a:r>
            <a:r>
              <a:rPr lang="en-US" sz="800" dirty="0" smtClean="0">
                <a:latin typeface="Arial" panose="020B0604020202020204" pitchFamily="34" charset="0"/>
                <a:ea typeface="ＭＳ 明朝" panose="02020609040205080304" pitchFamily="17" charset="-128"/>
                <a:cs typeface="Arial" panose="020B0604020202020204" pitchFamily="34" charset="0"/>
              </a:rPr>
              <a:t> value, respectively; (e) proposed time-domain measurement; and (f) comparison of the </a:t>
            </a:r>
            <a:r>
              <a:rPr lang="en-US" sz="800" i="1" dirty="0" smtClean="0">
                <a:latin typeface="Arial" panose="020B0604020202020204" pitchFamily="34" charset="0"/>
                <a:ea typeface="ＭＳ 明朝" panose="02020609040205080304" pitchFamily="17" charset="-128"/>
                <a:cs typeface="Arial" panose="020B0604020202020204" pitchFamily="34" charset="0"/>
              </a:rPr>
              <a:t>T</a:t>
            </a:r>
            <a:r>
              <a:rPr lang="en-US" sz="800" i="1" baseline="-25000" dirty="0" smtClean="0">
                <a:latin typeface="Arial" panose="020B0604020202020204" pitchFamily="34" charset="0"/>
                <a:ea typeface="ＭＳ 明朝" panose="02020609040205080304" pitchFamily="17" charset="-128"/>
                <a:cs typeface="Arial" panose="020B0604020202020204" pitchFamily="34" charset="0"/>
              </a:rPr>
              <a:t>a</a:t>
            </a:r>
            <a:r>
              <a:rPr lang="en-US" sz="800" dirty="0" smtClean="0">
                <a:latin typeface="Arial" panose="020B0604020202020204" pitchFamily="34" charset="0"/>
                <a:ea typeface="ＭＳ 明朝" panose="02020609040205080304" pitchFamily="17" charset="-128"/>
                <a:cs typeface="Arial" panose="020B0604020202020204" pitchFamily="34" charset="0"/>
              </a:rPr>
              <a:t> values of the SH-SAW sensor without AuNPs and SH-SAW sensor with AuNPs. (e) Correlation between the </a:t>
            </a:r>
            <a:r>
              <a:rPr lang="en-US" sz="800" i="1" dirty="0" smtClean="0">
                <a:latin typeface="Arial" panose="020B0604020202020204" pitchFamily="34" charset="0"/>
                <a:ea typeface="ＭＳ 明朝" panose="02020609040205080304" pitchFamily="17" charset="-128"/>
                <a:cs typeface="Arial" panose="020B0604020202020204" pitchFamily="34" charset="0"/>
              </a:rPr>
              <a:t>n</a:t>
            </a:r>
            <a:r>
              <a:rPr lang="en-US" sz="800" dirty="0" smtClean="0">
                <a:latin typeface="Arial" panose="020B0604020202020204" pitchFamily="34" charset="0"/>
                <a:ea typeface="ＭＳ 明朝" panose="02020609040205080304" pitchFamily="17" charset="-128"/>
                <a:cs typeface="Arial" panose="020B0604020202020204" pitchFamily="34" charset="0"/>
              </a:rPr>
              <a:t> value and </a:t>
            </a:r>
            <a:r>
              <a:rPr lang="en-US" sz="800" dirty="0" smtClean="0">
                <a:latin typeface="Arial" panose="020B0604020202020204" pitchFamily="34" charset="0"/>
                <a:ea typeface="ＭＳ 明朝" panose="02020609040205080304" pitchFamily="17" charset="-128"/>
                <a:cs typeface="Arial" panose="020B0604020202020204" pitchFamily="34" charset="0"/>
                <a:sym typeface="Symbol" panose="05050102010706020507" pitchFamily="18" charset="2"/>
              </a:rPr>
              <a:t></a:t>
            </a:r>
            <a:r>
              <a:rPr lang="en-US" sz="800" i="1" dirty="0" smtClean="0">
                <a:latin typeface="Arial" panose="020B0604020202020204" pitchFamily="34" charset="0"/>
                <a:ea typeface="ＭＳ 明朝" panose="02020609040205080304" pitchFamily="17" charset="-128"/>
                <a:cs typeface="Arial" panose="020B0604020202020204" pitchFamily="34" charset="0"/>
                <a:sym typeface="Symbol" panose="05050102010706020507" pitchFamily="18" charset="2"/>
              </a:rPr>
              <a:t></a:t>
            </a:r>
            <a:r>
              <a:rPr lang="en-US" sz="800" dirty="0" smtClean="0">
                <a:latin typeface="Arial" panose="020B0604020202020204" pitchFamily="34" charset="0"/>
                <a:ea typeface="ＭＳ 明朝" panose="02020609040205080304" pitchFamily="17" charset="-128"/>
                <a:cs typeface="Arial" panose="020B0604020202020204" pitchFamily="34" charset="0"/>
              </a:rPr>
              <a:t>. (f) </a:t>
            </a:r>
            <a:r>
              <a:rPr lang="en-US" sz="800" i="1" dirty="0" err="1" smtClean="0">
                <a:latin typeface="Arial" panose="020B0604020202020204" pitchFamily="34" charset="0"/>
                <a:ea typeface="ＭＳ 明朝" panose="02020609040205080304" pitchFamily="17" charset="-128"/>
                <a:cs typeface="Arial" panose="020B0604020202020204" pitchFamily="34" charset="0"/>
              </a:rPr>
              <a:t>S</a:t>
            </a:r>
            <a:r>
              <a:rPr lang="en-US" sz="800" i="1" baseline="-25000" dirty="0" err="1" smtClean="0">
                <a:latin typeface="Arial" panose="020B0604020202020204" pitchFamily="34" charset="0"/>
                <a:ea typeface="ＭＳ 明朝" panose="02020609040205080304" pitchFamily="17" charset="-128"/>
                <a:cs typeface="Arial" panose="020B0604020202020204" pitchFamily="34" charset="0"/>
              </a:rPr>
              <a:t>r</a:t>
            </a:r>
            <a:r>
              <a:rPr lang="en-US" sz="800" dirty="0" smtClean="0">
                <a:latin typeface="Arial" panose="020B0604020202020204" pitchFamily="34" charset="0"/>
                <a:ea typeface="ＭＳ 明朝" panose="02020609040205080304" pitchFamily="17" charset="-128"/>
                <a:cs typeface="Arial" panose="020B0604020202020204" pitchFamily="34" charset="0"/>
              </a:rPr>
              <a:t> of the LSPR sensor for the OFF and ON sine signals. </a:t>
            </a:r>
            <a:r>
              <a:rPr lang="en-US" sz="800" dirty="0" smtClean="0">
                <a:latin typeface="Arial" panose="020B0604020202020204" pitchFamily="34" charset="0"/>
                <a:cs typeface="Arial" panose="020B0604020202020204" pitchFamily="34" charset="0"/>
              </a:rPr>
              <a:t>[5]</a:t>
            </a:r>
            <a:endParaRPr lang="en-US" sz="800" dirty="0">
              <a:latin typeface="Arial" panose="020B0604020202020204" pitchFamily="34" charset="0"/>
              <a:ea typeface="ＭＳ 明朝" panose="02020609040205080304" pitchFamily="17" charset="-128"/>
              <a:cs typeface="Arial" panose="020B0604020202020204" pitchFamily="34" charset="0"/>
            </a:endParaRPr>
          </a:p>
        </p:txBody>
      </p:sp>
      <p:cxnSp>
        <p:nvCxnSpPr>
          <p:cNvPr id="37" name="Straight Connector 36"/>
          <p:cNvCxnSpPr/>
          <p:nvPr/>
        </p:nvCxnSpPr>
        <p:spPr>
          <a:xfrm>
            <a:off x="0" y="6794105"/>
            <a:ext cx="12192000" cy="5449"/>
          </a:xfrm>
          <a:prstGeom prst="line">
            <a:avLst/>
          </a:prstGeom>
          <a:ln w="34925">
            <a:solidFill>
              <a:srgbClr val="00B0F0"/>
            </a:solidFill>
            <a:prstDash val="solid"/>
          </a:ln>
        </p:spPr>
        <p:style>
          <a:lnRef idx="3">
            <a:schemeClr val="accent6"/>
          </a:lnRef>
          <a:fillRef idx="0">
            <a:schemeClr val="accent6"/>
          </a:fillRef>
          <a:effectRef idx="2">
            <a:schemeClr val="accent6"/>
          </a:effectRef>
          <a:fontRef idx="minor">
            <a:schemeClr val="tx1"/>
          </a:fontRef>
        </p:style>
      </p:cxnSp>
      <p:cxnSp>
        <p:nvCxnSpPr>
          <p:cNvPr id="38" name="Straight Connector 37"/>
          <p:cNvCxnSpPr/>
          <p:nvPr/>
        </p:nvCxnSpPr>
        <p:spPr>
          <a:xfrm>
            <a:off x="8854594" y="6711777"/>
            <a:ext cx="3337406" cy="0"/>
          </a:xfrm>
          <a:prstGeom prst="line">
            <a:avLst/>
          </a:prstGeom>
          <a:ln w="34925">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a:off x="9996000" y="6632402"/>
            <a:ext cx="2196000" cy="0"/>
          </a:xfrm>
          <a:prstGeom prst="line">
            <a:avLst/>
          </a:prstGeom>
          <a:ln w="34925">
            <a:solidFill>
              <a:srgbClr val="0000FF"/>
            </a:solidFill>
          </a:ln>
        </p:spPr>
        <p:style>
          <a:lnRef idx="3">
            <a:schemeClr val="accent6"/>
          </a:lnRef>
          <a:fillRef idx="0">
            <a:schemeClr val="accent6"/>
          </a:fillRef>
          <a:effectRef idx="2">
            <a:schemeClr val="accent6"/>
          </a:effectRef>
          <a:fontRef idx="minor">
            <a:schemeClr val="tx1"/>
          </a:fontRef>
        </p:style>
      </p:cxnSp>
      <p:sp>
        <p:nvSpPr>
          <p:cNvPr id="2" name="Rectangle 1"/>
          <p:cNvSpPr/>
          <p:nvPr/>
        </p:nvSpPr>
        <p:spPr>
          <a:xfrm>
            <a:off x="9514230" y="2431562"/>
            <a:ext cx="1186543" cy="200055"/>
          </a:xfrm>
          <a:prstGeom prst="rect">
            <a:avLst/>
          </a:prstGeom>
        </p:spPr>
        <p:txBody>
          <a:bodyPr wrap="none">
            <a:spAutoFit/>
          </a:bodyPr>
          <a:lstStyle/>
          <a:p>
            <a:r>
              <a:rPr lang="en-US" sz="700" dirty="0">
                <a:solidFill>
                  <a:srgbClr val="00B0F0"/>
                </a:solidFill>
                <a:latin typeface="Arial" panose="020B0604020202020204" pitchFamily="34" charset="0"/>
                <a:cs typeface="Arial" panose="020B0604020202020204" pitchFamily="34" charset="0"/>
              </a:rPr>
              <a:t>10.1021/acsami.1c00110</a:t>
            </a:r>
          </a:p>
        </p:txBody>
      </p:sp>
      <p:sp>
        <p:nvSpPr>
          <p:cNvPr id="30" name="Rectangle 29"/>
          <p:cNvSpPr/>
          <p:nvPr/>
        </p:nvSpPr>
        <p:spPr>
          <a:xfrm>
            <a:off x="10432374" y="5344674"/>
            <a:ext cx="1186543" cy="200055"/>
          </a:xfrm>
          <a:prstGeom prst="rect">
            <a:avLst/>
          </a:prstGeom>
        </p:spPr>
        <p:txBody>
          <a:bodyPr wrap="none">
            <a:spAutoFit/>
          </a:bodyPr>
          <a:lstStyle/>
          <a:p>
            <a:r>
              <a:rPr lang="en-US" sz="700" dirty="0">
                <a:solidFill>
                  <a:srgbClr val="00B0F0"/>
                </a:solidFill>
                <a:latin typeface="Arial" panose="020B0604020202020204" pitchFamily="34" charset="0"/>
                <a:cs typeface="Arial" panose="020B0604020202020204" pitchFamily="34" charset="0"/>
              </a:rPr>
              <a:t>10.1021/acsami.1c00110</a:t>
            </a:r>
          </a:p>
        </p:txBody>
      </p:sp>
      <p:sp>
        <p:nvSpPr>
          <p:cNvPr id="35" name="Rectangle 34"/>
          <p:cNvSpPr/>
          <p:nvPr/>
        </p:nvSpPr>
        <p:spPr>
          <a:xfrm>
            <a:off x="4930524" y="4581431"/>
            <a:ext cx="1186543" cy="200055"/>
          </a:xfrm>
          <a:prstGeom prst="rect">
            <a:avLst/>
          </a:prstGeom>
        </p:spPr>
        <p:txBody>
          <a:bodyPr wrap="none">
            <a:spAutoFit/>
          </a:bodyPr>
          <a:lstStyle/>
          <a:p>
            <a:r>
              <a:rPr lang="en-US" sz="700" dirty="0">
                <a:solidFill>
                  <a:srgbClr val="00B0F0"/>
                </a:solidFill>
                <a:latin typeface="Arial" panose="020B0604020202020204" pitchFamily="34" charset="0"/>
                <a:cs typeface="Arial" panose="020B0604020202020204" pitchFamily="34" charset="0"/>
              </a:rPr>
              <a:t>10.1021/acsami.1c00110</a:t>
            </a:r>
          </a:p>
        </p:txBody>
      </p:sp>
    </p:spTree>
    <p:extLst>
      <p:ext uri="{BB962C8B-B14F-4D97-AF65-F5344CB8AC3E}">
        <p14:creationId xmlns:p14="http://schemas.microsoft.com/office/powerpoint/2010/main" val="465507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323</Words>
  <Application>Microsoft Office PowerPoint</Application>
  <PresentationFormat>Widescreen</PresentationFormat>
  <Paragraphs>37</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Malgun Gothic</vt:lpstr>
      <vt:lpstr>游ゴシック Light</vt:lpstr>
      <vt:lpstr>Arial</vt:lpstr>
      <vt:lpstr>Calibri</vt:lpstr>
      <vt:lpstr>Calibri Light</vt:lpstr>
      <vt:lpstr>Cambria</vt:lpstr>
      <vt:lpstr>ＭＳ 明朝</vt:lpstr>
      <vt:lpstr>Symbol</vt:lpstr>
      <vt:lpstr>Office Theme</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Teguh Firmansyah</dc:creator>
  <cp:lastModifiedBy>Teguh Firmansyah</cp:lastModifiedBy>
  <cp:revision>9</cp:revision>
  <dcterms:created xsi:type="dcterms:W3CDTF">2021-09-30T21:47:56Z</dcterms:created>
  <dcterms:modified xsi:type="dcterms:W3CDTF">2021-09-30T23:58:15Z</dcterms:modified>
</cp:coreProperties>
</file>