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de-DE"/>
    </a:defPPr>
    <a:lvl1pPr marL="0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1pPr>
    <a:lvl2pPr marL="1475742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2pPr>
    <a:lvl3pPr marL="2951484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3pPr>
    <a:lvl4pPr marL="4427225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4pPr>
    <a:lvl5pPr marL="5902967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5pPr>
    <a:lvl6pPr marL="7378708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6pPr>
    <a:lvl7pPr marL="8854451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7pPr>
    <a:lvl8pPr marL="10330192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8pPr>
    <a:lvl9pPr marL="11805934" algn="l" defTabSz="2951484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B40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32" autoAdjust="0"/>
    <p:restoredTop sz="97467" autoAdjust="0"/>
  </p:normalViewPr>
  <p:slideViewPr>
    <p:cSldViewPr>
      <p:cViewPr>
        <p:scale>
          <a:sx n="50" d="100"/>
          <a:sy n="50" d="100"/>
        </p:scale>
        <p:origin x="1350" y="-4788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BBB3B-E2C8-4D7F-9BF9-861EE77F79FC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de-D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58A68-AE7A-4509-9B41-1E966142CF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86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58A68-AE7A-4509-9B41-1E966142CF1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18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1" cy="648954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4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3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7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31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26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339264" y="7568803"/>
            <a:ext cx="15930057" cy="16124354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41665" y="7568803"/>
            <a:ext cx="47441207" cy="16124354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58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1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159" y="19454630"/>
            <a:ext cx="18176081" cy="6012994"/>
          </a:xfrm>
        </p:spPr>
        <p:txBody>
          <a:bodyPr anchor="t"/>
          <a:lstStyle>
            <a:lvl1pPr algn="l">
              <a:defRPr sz="12923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159" y="12831929"/>
            <a:ext cx="18176081" cy="6622701"/>
          </a:xfrm>
        </p:spPr>
        <p:txBody>
          <a:bodyPr anchor="b"/>
          <a:lstStyle>
            <a:lvl1pPr marL="0" indent="0">
              <a:buNone/>
              <a:defRPr sz="6426">
                <a:solidFill>
                  <a:schemeClr val="tx1">
                    <a:tint val="75000"/>
                  </a:schemeClr>
                </a:solidFill>
              </a:defRPr>
            </a:lvl1pPr>
            <a:lvl2pPr marL="1474697" indent="0">
              <a:buNone/>
              <a:defRPr sz="5791">
                <a:solidFill>
                  <a:schemeClr val="tx1">
                    <a:tint val="75000"/>
                  </a:schemeClr>
                </a:solidFill>
              </a:defRPr>
            </a:lvl2pPr>
            <a:lvl3pPr marL="2949396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409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879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7348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8186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2288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7581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51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41665" y="44095287"/>
            <a:ext cx="31685633" cy="124717058"/>
          </a:xfrm>
        </p:spPr>
        <p:txBody>
          <a:bodyPr/>
          <a:lstStyle>
            <a:lvl1pPr>
              <a:defRPr sz="9039"/>
            </a:lvl1pPr>
            <a:lvl2pPr>
              <a:defRPr sz="7768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583690" y="44095287"/>
            <a:ext cx="31685631" cy="124717058"/>
          </a:xfrm>
        </p:spPr>
        <p:txBody>
          <a:bodyPr/>
          <a:lstStyle>
            <a:lvl1pPr>
              <a:defRPr sz="9039"/>
            </a:lvl1pPr>
            <a:lvl2pPr>
              <a:defRPr sz="7768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31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181" y="1212412"/>
            <a:ext cx="1924526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181" y="6776885"/>
            <a:ext cx="9448148" cy="2824282"/>
          </a:xfrm>
        </p:spPr>
        <p:txBody>
          <a:bodyPr anchor="b"/>
          <a:lstStyle>
            <a:lvl1pPr marL="0" indent="0">
              <a:buNone/>
              <a:defRPr sz="7768" b="1"/>
            </a:lvl1pPr>
            <a:lvl2pPr marL="1474697" indent="0">
              <a:buNone/>
              <a:defRPr sz="6426" b="1"/>
            </a:lvl2pPr>
            <a:lvl3pPr marL="2949396" indent="0">
              <a:buNone/>
              <a:defRPr sz="5791" b="1"/>
            </a:lvl3pPr>
            <a:lvl4pPr marL="4424093" indent="0">
              <a:buNone/>
              <a:defRPr sz="5155" b="1"/>
            </a:lvl4pPr>
            <a:lvl5pPr marL="5898790" indent="0">
              <a:buNone/>
              <a:defRPr sz="5155" b="1"/>
            </a:lvl5pPr>
            <a:lvl6pPr marL="7373488" indent="0">
              <a:buNone/>
              <a:defRPr sz="5155" b="1"/>
            </a:lvl6pPr>
            <a:lvl7pPr marL="8848186" indent="0">
              <a:buNone/>
              <a:defRPr sz="5155" b="1"/>
            </a:lvl7pPr>
            <a:lvl8pPr marL="10322883" indent="0">
              <a:buNone/>
              <a:defRPr sz="5155" b="1"/>
            </a:lvl8pPr>
            <a:lvl9pPr marL="11797581" indent="0">
              <a:buNone/>
              <a:defRPr sz="5155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181" y="9601167"/>
            <a:ext cx="9448148" cy="17443291"/>
          </a:xfrm>
        </p:spPr>
        <p:txBody>
          <a:bodyPr/>
          <a:lstStyle>
            <a:lvl1pPr>
              <a:defRPr sz="7768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2585" y="6776885"/>
            <a:ext cx="9451860" cy="2824282"/>
          </a:xfrm>
        </p:spPr>
        <p:txBody>
          <a:bodyPr anchor="b"/>
          <a:lstStyle>
            <a:lvl1pPr marL="0" indent="0">
              <a:buNone/>
              <a:defRPr sz="7768" b="1"/>
            </a:lvl1pPr>
            <a:lvl2pPr marL="1474697" indent="0">
              <a:buNone/>
              <a:defRPr sz="6426" b="1"/>
            </a:lvl2pPr>
            <a:lvl3pPr marL="2949396" indent="0">
              <a:buNone/>
              <a:defRPr sz="5791" b="1"/>
            </a:lvl3pPr>
            <a:lvl4pPr marL="4424093" indent="0">
              <a:buNone/>
              <a:defRPr sz="5155" b="1"/>
            </a:lvl4pPr>
            <a:lvl5pPr marL="5898790" indent="0">
              <a:buNone/>
              <a:defRPr sz="5155" b="1"/>
            </a:lvl5pPr>
            <a:lvl6pPr marL="7373488" indent="0">
              <a:buNone/>
              <a:defRPr sz="5155" b="1"/>
            </a:lvl6pPr>
            <a:lvl7pPr marL="8848186" indent="0">
              <a:buNone/>
              <a:defRPr sz="5155" b="1"/>
            </a:lvl7pPr>
            <a:lvl8pPr marL="10322883" indent="0">
              <a:buNone/>
              <a:defRPr sz="5155" b="1"/>
            </a:lvl8pPr>
            <a:lvl9pPr marL="11797581" indent="0">
              <a:buNone/>
              <a:defRPr sz="5155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0" cy="17443291"/>
          </a:xfrm>
        </p:spPr>
        <p:txBody>
          <a:bodyPr/>
          <a:lstStyle>
            <a:lvl1pPr>
              <a:defRPr sz="7768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59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89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01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183" y="1205402"/>
            <a:ext cx="7035065" cy="5129967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0" cy="25839055"/>
          </a:xfrm>
        </p:spPr>
        <p:txBody>
          <a:bodyPr/>
          <a:lstStyle>
            <a:lvl1pPr>
              <a:defRPr sz="10311"/>
            </a:lvl1pPr>
            <a:lvl2pPr>
              <a:defRPr sz="9039"/>
            </a:lvl2pPr>
            <a:lvl3pPr>
              <a:defRPr sz="7768"/>
            </a:lvl3pPr>
            <a:lvl4pPr>
              <a:defRPr sz="6426"/>
            </a:lvl4pPr>
            <a:lvl5pPr>
              <a:defRPr sz="6426"/>
            </a:lvl5pPr>
            <a:lvl6pPr>
              <a:defRPr sz="6426"/>
            </a:lvl6pPr>
            <a:lvl7pPr>
              <a:defRPr sz="6426"/>
            </a:lvl7pPr>
            <a:lvl8pPr>
              <a:defRPr sz="6426"/>
            </a:lvl8pPr>
            <a:lvl9pPr>
              <a:defRPr sz="642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183" y="6335371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4697" indent="0">
              <a:buNone/>
              <a:defRPr sz="3884"/>
            </a:lvl2pPr>
            <a:lvl3pPr marL="2949396" indent="0">
              <a:buNone/>
              <a:defRPr sz="3249"/>
            </a:lvl3pPr>
            <a:lvl4pPr marL="4424093" indent="0">
              <a:buNone/>
              <a:defRPr sz="2895"/>
            </a:lvl4pPr>
            <a:lvl5pPr marL="5898790" indent="0">
              <a:buNone/>
              <a:defRPr sz="2895"/>
            </a:lvl5pPr>
            <a:lvl6pPr marL="7373488" indent="0">
              <a:buNone/>
              <a:defRPr sz="2895"/>
            </a:lvl6pPr>
            <a:lvl7pPr marL="8848186" indent="0">
              <a:buNone/>
              <a:defRPr sz="2895"/>
            </a:lvl7pPr>
            <a:lvl8pPr marL="10322883" indent="0">
              <a:buNone/>
              <a:defRPr sz="2895"/>
            </a:lvl8pPr>
            <a:lvl9pPr marL="11797581" indent="0">
              <a:buNone/>
              <a:defRPr sz="289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92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340" y="21192650"/>
            <a:ext cx="12830175" cy="2501912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1340" y="2705147"/>
            <a:ext cx="12830175" cy="18165128"/>
          </a:xfrm>
        </p:spPr>
        <p:txBody>
          <a:bodyPr/>
          <a:lstStyle>
            <a:lvl1pPr marL="0" indent="0">
              <a:buNone/>
              <a:defRPr sz="10311"/>
            </a:lvl1pPr>
            <a:lvl2pPr marL="1474697" indent="0">
              <a:buNone/>
              <a:defRPr sz="9039"/>
            </a:lvl2pPr>
            <a:lvl3pPr marL="2949396" indent="0">
              <a:buNone/>
              <a:defRPr sz="7768"/>
            </a:lvl3pPr>
            <a:lvl4pPr marL="4424093" indent="0">
              <a:buNone/>
              <a:defRPr sz="6426"/>
            </a:lvl4pPr>
            <a:lvl5pPr marL="5898790" indent="0">
              <a:buNone/>
              <a:defRPr sz="6426"/>
            </a:lvl5pPr>
            <a:lvl6pPr marL="7373488" indent="0">
              <a:buNone/>
              <a:defRPr sz="6426"/>
            </a:lvl6pPr>
            <a:lvl7pPr marL="8848186" indent="0">
              <a:buNone/>
              <a:defRPr sz="6426"/>
            </a:lvl7pPr>
            <a:lvl8pPr marL="10322883" indent="0">
              <a:buNone/>
              <a:defRPr sz="6426"/>
            </a:lvl8pPr>
            <a:lvl9pPr marL="11797581" indent="0">
              <a:buNone/>
              <a:defRPr sz="642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340" y="23694562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4697" indent="0">
              <a:buNone/>
              <a:defRPr sz="3884"/>
            </a:lvl2pPr>
            <a:lvl3pPr marL="2949396" indent="0">
              <a:buNone/>
              <a:defRPr sz="3249"/>
            </a:lvl3pPr>
            <a:lvl4pPr marL="4424093" indent="0">
              <a:buNone/>
              <a:defRPr sz="2895"/>
            </a:lvl4pPr>
            <a:lvl5pPr marL="5898790" indent="0">
              <a:buNone/>
              <a:defRPr sz="2895"/>
            </a:lvl5pPr>
            <a:lvl6pPr marL="7373488" indent="0">
              <a:buNone/>
              <a:defRPr sz="2895"/>
            </a:lvl6pPr>
            <a:lvl7pPr marL="8848186" indent="0">
              <a:buNone/>
              <a:defRPr sz="2895"/>
            </a:lvl7pPr>
            <a:lvl8pPr marL="10322883" indent="0">
              <a:buNone/>
              <a:defRPr sz="2895"/>
            </a:lvl8pPr>
            <a:lvl9pPr marL="11797581" indent="0">
              <a:buNone/>
              <a:defRPr sz="289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06918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CE52DB6F-F3E6-4ABE-ADF8-25C5F5F71462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7306072" y="28060640"/>
            <a:ext cx="6771481" cy="16118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5324931" y="28060640"/>
            <a:ext cx="4989513" cy="1611875"/>
          </a:xfrm>
          <a:prstGeom prst="rect">
            <a:avLst/>
          </a:prstGeom>
        </p:spPr>
        <p:txBody>
          <a:bodyPr/>
          <a:lstStyle/>
          <a:p>
            <a:fld id="{21474271-78AA-44E5-9547-306AA5DFA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3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30773" y="4696446"/>
            <a:ext cx="18722080" cy="4535022"/>
          </a:xfrm>
          <a:prstGeom prst="rect">
            <a:avLst/>
          </a:prstGeom>
          <a:solidFill>
            <a:srgbClr val="0070C0"/>
          </a:solidFill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0773" y="9910340"/>
            <a:ext cx="18722080" cy="1890878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72" y="1773529"/>
            <a:ext cx="5153637" cy="2034073"/>
          </a:xfrm>
          <a:prstGeom prst="rect">
            <a:avLst/>
          </a:prstGeom>
        </p:spPr>
      </p:pic>
      <p:cxnSp>
        <p:nvCxnSpPr>
          <p:cNvPr id="10" name="Gerader Verbinder 9"/>
          <p:cNvCxnSpPr/>
          <p:nvPr userDrawn="1"/>
        </p:nvCxnSpPr>
        <p:spPr>
          <a:xfrm>
            <a:off x="1330772" y="4017572"/>
            <a:ext cx="18722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1330772" y="2719088"/>
            <a:ext cx="583264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200" dirty="0"/>
              <a:t>Institute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baseline="0" dirty="0"/>
              <a:t> </a:t>
            </a:r>
            <a:r>
              <a:rPr lang="de-DE" sz="3200" dirty="0"/>
              <a:t>Transformation</a:t>
            </a:r>
            <a:br>
              <a:rPr lang="de-DE" sz="3200" dirty="0"/>
            </a:br>
            <a:r>
              <a:rPr lang="de-DE" sz="3200" baseline="0" dirty="0" err="1"/>
              <a:t>of</a:t>
            </a:r>
            <a:r>
              <a:rPr lang="de-DE" sz="3200" baseline="0" dirty="0"/>
              <a:t> </a:t>
            </a:r>
            <a:r>
              <a:rPr lang="de-DE" sz="3200" baseline="0" dirty="0" err="1"/>
              <a:t>the</a:t>
            </a:r>
            <a:r>
              <a:rPr lang="de-DE" sz="3200" baseline="0" dirty="0"/>
              <a:t> </a:t>
            </a:r>
            <a:r>
              <a:rPr lang="de-DE" sz="3200" baseline="0" dirty="0" err="1"/>
              <a:t>Energy</a:t>
            </a:r>
            <a:r>
              <a:rPr lang="de-DE" sz="3200" baseline="0" dirty="0"/>
              <a:t> System</a:t>
            </a:r>
            <a:endParaRPr lang="de-DE" sz="3200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2172" y="0"/>
            <a:ext cx="6851407" cy="390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396" rtl="0" eaLnBrk="1" latinLnBrk="0" hangingPunct="1">
        <a:spcBef>
          <a:spcPct val="0"/>
        </a:spcBef>
        <a:buNone/>
        <a:defRPr sz="1419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06023" indent="-1106023" algn="l" defTabSz="29493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11" kern="1200">
          <a:solidFill>
            <a:schemeClr val="tx1"/>
          </a:solidFill>
          <a:latin typeface="+mn-lt"/>
          <a:ea typeface="+mn-ea"/>
          <a:cs typeface="+mn-cs"/>
        </a:defRPr>
      </a:lvl1pPr>
      <a:lvl2pPr marL="2396384" indent="-921686" algn="l" defTabSz="2949396" rtl="0" eaLnBrk="1" latinLnBrk="0" hangingPunct="1">
        <a:spcBef>
          <a:spcPct val="20000"/>
        </a:spcBef>
        <a:buFont typeface="Arial" panose="020B0604020202020204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6744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68" kern="1200">
          <a:solidFill>
            <a:schemeClr val="tx1"/>
          </a:solidFill>
          <a:latin typeface="+mn-lt"/>
          <a:ea typeface="+mn-ea"/>
          <a:cs typeface="+mn-cs"/>
        </a:defRPr>
      </a:lvl3pPr>
      <a:lvl4pPr marL="5161441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–"/>
        <a:defRPr sz="6426" kern="1200">
          <a:solidFill>
            <a:schemeClr val="tx1"/>
          </a:solidFill>
          <a:latin typeface="+mn-lt"/>
          <a:ea typeface="+mn-ea"/>
          <a:cs typeface="+mn-cs"/>
        </a:defRPr>
      </a:lvl4pPr>
      <a:lvl5pPr marL="6636140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»"/>
        <a:defRPr sz="6426" kern="1200">
          <a:solidFill>
            <a:schemeClr val="tx1"/>
          </a:solidFill>
          <a:latin typeface="+mn-lt"/>
          <a:ea typeface="+mn-ea"/>
          <a:cs typeface="+mn-cs"/>
        </a:defRPr>
      </a:lvl5pPr>
      <a:lvl6pPr marL="8110837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6pPr>
      <a:lvl7pPr marL="9585534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7pPr>
      <a:lvl8pPr marL="11060233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8pPr>
      <a:lvl9pPr marL="12534930" indent="-737349" algn="l" defTabSz="2949396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1pPr>
      <a:lvl2pPr marL="1474697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2pPr>
      <a:lvl3pPr marL="2949396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3pPr>
      <a:lvl4pPr marL="4424093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4pPr>
      <a:lvl5pPr marL="5898790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5pPr>
      <a:lvl6pPr marL="7373488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6pPr>
      <a:lvl7pPr marL="8848186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7pPr>
      <a:lvl8pPr marL="10322883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8pPr>
      <a:lvl9pPr marL="11797581" algn="l" defTabSz="2949396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gml.noaa.gov/ccgg/trends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ichael@ecoincome.world" TargetMode="External"/><Relationship Id="rId5" Type="http://schemas.openxmlformats.org/officeDocument/2006/relationships/hyperlink" Target="mailto:fedosenko-becker@fh-westkueste.de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0" y="45720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0" y="45720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IDFont+F1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IDFont+F1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112396" y="4120383"/>
            <a:ext cx="19223656" cy="1678210"/>
          </a:xfrm>
        </p:spPr>
        <p:txBody>
          <a:bodyPr>
            <a:noAutofit/>
          </a:bodyPr>
          <a:lstStyle/>
          <a:p>
            <a:r>
              <a:rPr lang="en-US" sz="5400" b="1" dirty="0"/>
              <a:t>Comparison and choice of the greenhouse gas</a:t>
            </a:r>
            <a:br>
              <a:rPr lang="en-US" sz="5400" b="1" dirty="0"/>
            </a:br>
            <a:r>
              <a:rPr lang="en-US" sz="5400" b="1" dirty="0"/>
              <a:t>accounting method for a model region in </a:t>
            </a:r>
            <a:r>
              <a:rPr lang="de-DE" sz="5400" b="1" dirty="0"/>
              <a:t>Germany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0AF81-F391-4761-B058-07557ECF1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181" y="8085433"/>
            <a:ext cx="9448148" cy="2173257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3600" dirty="0"/>
              <a:t>The problem of climate change is getting more serious from year to year. </a:t>
            </a: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endParaRPr lang="de-DE" sz="3600" dirty="0"/>
          </a:p>
          <a:p>
            <a:pPr marL="0" indent="0">
              <a:lnSpc>
                <a:spcPct val="110000"/>
              </a:lnSpc>
              <a:buNone/>
            </a:pPr>
            <a:endParaRPr lang="de-DE" sz="3600" dirty="0"/>
          </a:p>
          <a:p>
            <a:pPr marL="0" indent="0" algn="ctr">
              <a:buNone/>
            </a:pPr>
            <a:r>
              <a:rPr lang="en-US" sz="3200" b="1" dirty="0"/>
              <a:t>Fig. 1. Atmospheric CO2 at Mauna Loa Observatory from 1959 to 2020. The data shows an increase of CO2 concentration in the atmosphere of almost </a:t>
            </a:r>
            <a:r>
              <a:rPr lang="en-US" sz="3200" b="1"/>
              <a:t>31%. </a:t>
            </a:r>
            <a:r>
              <a:rPr lang="en-US" sz="3200" b="1" dirty="0">
                <a:hlinkClick r:id="rId3"/>
              </a:rPr>
              <a:t>www.</a:t>
            </a:r>
            <a:r>
              <a:rPr lang="de-DE" sz="3200" b="1" dirty="0">
                <a:hlinkClick r:id="rId3"/>
              </a:rPr>
              <a:t>gml.noaa.gov/</a:t>
            </a:r>
            <a:r>
              <a:rPr lang="de-DE" sz="3200" b="1" dirty="0" err="1">
                <a:hlinkClick r:id="rId3"/>
              </a:rPr>
              <a:t>ccgg</a:t>
            </a:r>
            <a:r>
              <a:rPr lang="de-DE" sz="3200" b="1" dirty="0">
                <a:hlinkClick r:id="rId3"/>
              </a:rPr>
              <a:t>/</a:t>
            </a:r>
            <a:r>
              <a:rPr lang="de-DE" sz="3200" b="1" dirty="0" err="1">
                <a:hlinkClick r:id="rId3"/>
              </a:rPr>
              <a:t>trends</a:t>
            </a:r>
            <a:r>
              <a:rPr lang="de-DE" sz="3200" b="1" dirty="0">
                <a:hlinkClick r:id="rId3"/>
              </a:rPr>
              <a:t>/</a:t>
            </a:r>
            <a:endParaRPr lang="de-DE" sz="3200" b="1" dirty="0"/>
          </a:p>
          <a:p>
            <a:pPr marL="0" indent="0">
              <a:buNone/>
            </a:pPr>
            <a:endParaRPr lang="de-DE" sz="3200" b="1" i="1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600" dirty="0"/>
              <a:t>The German federal government has set the central goals of reducing greenhouse gas emissions by at least 80% by 2050 compared to 1990 and providing 60% of gross final energy consumption from the renewable energies by 2050.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600" dirty="0"/>
              <a:t>Energy system decarbonization should take place in the following </a:t>
            </a:r>
            <a:r>
              <a:rPr lang="en-US" sz="3600" u="sng" dirty="0"/>
              <a:t>sectors</a:t>
            </a:r>
            <a:r>
              <a:rPr lang="en-US" sz="3600" dirty="0"/>
              <a:t>: </a:t>
            </a:r>
            <a:r>
              <a:rPr lang="en-US" sz="3600" b="1" dirty="0"/>
              <a:t>stationary, transport, agriculture, waste</a:t>
            </a:r>
            <a:r>
              <a:rPr lang="en-US" sz="3600" dirty="0"/>
              <a:t>.</a:t>
            </a:r>
            <a:endParaRPr lang="de-DE" sz="36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de-DE" sz="3600" u="sng" dirty="0"/>
              <a:t>The </a:t>
            </a:r>
            <a:r>
              <a:rPr lang="de-DE" sz="3600" u="sng" dirty="0" err="1"/>
              <a:t>development</a:t>
            </a:r>
            <a:r>
              <a:rPr lang="de-DE" sz="3600" u="sng" dirty="0"/>
              <a:t> </a:t>
            </a:r>
            <a:r>
              <a:rPr lang="de-DE" sz="3600" u="sng" dirty="0" err="1"/>
              <a:t>of</a:t>
            </a:r>
            <a:r>
              <a:rPr lang="de-DE" sz="3600" u="sng" dirty="0"/>
              <a:t> </a:t>
            </a:r>
            <a:r>
              <a:rPr lang="de-DE" sz="3600" u="sng" dirty="0" err="1"/>
              <a:t>roadmaps</a:t>
            </a:r>
            <a:r>
              <a:rPr lang="de-DE" sz="3600" u="sng" dirty="0"/>
              <a:t> </a:t>
            </a:r>
            <a:r>
              <a:rPr lang="en-US" sz="3600" u="sng" dirty="0"/>
              <a:t>up to complete CO2-neutrality in a model region</a:t>
            </a:r>
            <a:r>
              <a:rPr lang="en-US" sz="3600" dirty="0"/>
              <a:t> is one of the tasks of the Ger</a:t>
            </a:r>
            <a:r>
              <a:rPr lang="de-DE" sz="3600" dirty="0"/>
              <a:t>man </a:t>
            </a:r>
            <a:r>
              <a:rPr lang="de-DE" sz="3600" dirty="0" err="1"/>
              <a:t>project</a:t>
            </a:r>
            <a:r>
              <a:rPr lang="de-DE" sz="3600" dirty="0"/>
              <a:t> "WESTKUESTE100".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600" u="sng" dirty="0"/>
              <a:t>Chosen accounting methods for the model region</a:t>
            </a:r>
            <a:r>
              <a:rPr lang="en-US" sz="3600" dirty="0"/>
              <a:t> (Schleswig-Holstein in Germany): </a:t>
            </a:r>
            <a:r>
              <a:rPr lang="en-US" sz="3600" b="1" dirty="0"/>
              <a:t>BISKO</a:t>
            </a:r>
            <a:r>
              <a:rPr lang="en-US" sz="3600" dirty="0"/>
              <a:t> (accounting system for municipalities) and the </a:t>
            </a:r>
            <a:r>
              <a:rPr lang="en-US" sz="3600" b="1" dirty="0"/>
              <a:t>GPC</a:t>
            </a:r>
            <a:r>
              <a:rPr lang="en-US" sz="3600" dirty="0"/>
              <a:t> (Greenhouse Gas Protocol).</a:t>
            </a:r>
            <a:endParaRPr lang="de-DE" sz="36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BE28366-1361-4A0A-90D9-2217A0545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62585" y="8008814"/>
            <a:ext cx="9451860" cy="21732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Table 1. Consideration of different sectors from BISKO and GPC: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r>
              <a:rPr lang="en-US" sz="3200" b="1" dirty="0"/>
              <a:t>Table 2. Definition of the factors for the data quality based on the BISKO method:</a:t>
            </a:r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600" b="1" dirty="0"/>
          </a:p>
          <a:p>
            <a:pPr marL="0" indent="0" algn="just">
              <a:buNone/>
            </a:pPr>
            <a:r>
              <a:rPr lang="en-US" sz="3600" dirty="0"/>
              <a:t>Based on these factors, the final data quality can </a:t>
            </a:r>
            <a:r>
              <a:rPr lang="de-DE" sz="3600" dirty="0" err="1"/>
              <a:t>be</a:t>
            </a:r>
            <a:r>
              <a:rPr lang="de-DE" sz="3600" dirty="0"/>
              <a:t> </a:t>
            </a:r>
            <a:r>
              <a:rPr lang="de-DE" sz="3600" dirty="0" err="1"/>
              <a:t>calculated</a:t>
            </a:r>
            <a:r>
              <a:rPr lang="de-DE" sz="3600" dirty="0"/>
              <a:t> </a:t>
            </a:r>
            <a:r>
              <a:rPr lang="de-DE" sz="3600" dirty="0" err="1"/>
              <a:t>by</a:t>
            </a:r>
            <a:r>
              <a:rPr lang="de-DE" sz="3600" dirty="0"/>
              <a:t>:</a:t>
            </a:r>
          </a:p>
          <a:p>
            <a:pPr marL="0" indent="0" algn="just">
              <a:buNone/>
            </a:pPr>
            <a:endParaRPr lang="de-DE" sz="3600" dirty="0"/>
          </a:p>
          <a:p>
            <a:pPr marL="0" indent="0" algn="just">
              <a:buNone/>
            </a:pPr>
            <a:r>
              <a:rPr lang="de-DE" sz="3600" b="1" dirty="0"/>
              <a:t>                                                                             (1)</a:t>
            </a:r>
          </a:p>
          <a:p>
            <a:pPr marL="0" indent="0" algn="just">
              <a:buNone/>
            </a:pPr>
            <a:endParaRPr lang="de-DE" sz="3600" dirty="0"/>
          </a:p>
          <a:p>
            <a:pPr marL="0" indent="0" algn="just">
              <a:buNone/>
            </a:pPr>
            <a:r>
              <a:rPr lang="de-DE" sz="3600" dirty="0" err="1"/>
              <a:t>where</a:t>
            </a:r>
            <a:r>
              <a:rPr lang="de-DE" sz="3600" dirty="0"/>
              <a:t> </a:t>
            </a:r>
            <a:r>
              <a:rPr lang="en-US" sz="3600" dirty="0"/>
              <a:t>G is the value of the data quality, E is the share in the greenhouse gas balance, F is the factor determined and </a:t>
            </a:r>
            <a:r>
              <a:rPr lang="en-US" sz="3600" dirty="0" err="1"/>
              <a:t>i</a:t>
            </a:r>
            <a:r>
              <a:rPr lang="en-US" sz="3600" dirty="0"/>
              <a:t> is the number of the sector.</a:t>
            </a:r>
            <a:endParaRPr lang="de-DE" sz="3600" dirty="0"/>
          </a:p>
          <a:p>
            <a:pPr marL="0" indent="0" algn="just">
              <a:buNone/>
            </a:pPr>
            <a:endParaRPr lang="de-DE" sz="3500" b="1" dirty="0"/>
          </a:p>
          <a:p>
            <a:pPr marL="0" indent="0" algn="just">
              <a:buNone/>
            </a:pPr>
            <a:r>
              <a:rPr lang="en-US" sz="3600" b="1" dirty="0"/>
              <a:t>Conclusions</a:t>
            </a:r>
          </a:p>
          <a:p>
            <a:pPr marL="0" indent="0" algn="just">
              <a:buNone/>
            </a:pPr>
            <a:r>
              <a:rPr lang="en-US" sz="3600" dirty="0"/>
              <a:t>The accounting methods follow different approaches when considering individual sectors, as well as when applying the 'polluter pays' principle or territorial principle within the individual sectors. A uniform and thus comparable accounting methodology is of course indispensable for the definition of applicable scenarios.</a:t>
            </a:r>
          </a:p>
          <a:p>
            <a:pPr marL="0" indent="0" algn="just">
              <a:buNone/>
            </a:pPr>
            <a:endParaRPr lang="en-US" sz="3600" b="1" dirty="0"/>
          </a:p>
          <a:p>
            <a:pPr marL="0" indent="0" algn="just">
              <a:buNone/>
            </a:pPr>
            <a:endParaRPr lang="en-US" sz="3200" b="1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7B867D6-A427-4A5B-877B-84293C7B0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180" y="9418164"/>
            <a:ext cx="8210925" cy="571944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FE775B2-1EC6-4A16-8D12-D7BA70D6ADF3}"/>
              </a:ext>
            </a:extLst>
          </p:cNvPr>
          <p:cNvSpPr txBox="1"/>
          <p:nvPr/>
        </p:nvSpPr>
        <p:spPr>
          <a:xfrm>
            <a:off x="1090789" y="5900219"/>
            <a:ext cx="192236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i="1" dirty="0"/>
              <a:t>Tatiana N. Fedosenko-Becker (1), Michael Becker (2), and Michael Berger (1)</a:t>
            </a:r>
          </a:p>
          <a:p>
            <a:r>
              <a:rPr lang="en-US" sz="3200" i="1" dirty="0"/>
              <a:t>1 Institute for the Transformation of the Energy System (ITE), West Coast University of Applied Sciences,</a:t>
            </a:r>
            <a:r>
              <a:rPr lang="de-DE" sz="3200" dirty="0"/>
              <a:t> </a:t>
            </a:r>
          </a:p>
          <a:p>
            <a:r>
              <a:rPr lang="de-DE" sz="3200" dirty="0" err="1"/>
              <a:t>e-mail</a:t>
            </a:r>
            <a:r>
              <a:rPr lang="de-DE" sz="3200" dirty="0"/>
              <a:t>: </a:t>
            </a:r>
            <a:r>
              <a:rPr lang="de-DE" sz="3200" dirty="0">
                <a:hlinkClick r:id="rId5"/>
              </a:rPr>
              <a:t>fedosenko-becker@fh-westkueste.de</a:t>
            </a:r>
            <a:endParaRPr lang="en-US" sz="3200" i="1" dirty="0"/>
          </a:p>
          <a:p>
            <a:r>
              <a:rPr lang="en-US" sz="3200" i="1" dirty="0"/>
              <a:t>2 </a:t>
            </a:r>
            <a:r>
              <a:rPr lang="en-US" sz="3200" i="1" dirty="0" err="1"/>
              <a:t>Eco.income</a:t>
            </a:r>
            <a:r>
              <a:rPr lang="en-US" sz="3200" i="1" dirty="0"/>
              <a:t> engineering GmbH</a:t>
            </a:r>
            <a:r>
              <a:rPr lang="en-US" sz="3200" dirty="0"/>
              <a:t>, e-mail: </a:t>
            </a:r>
            <a:r>
              <a:rPr lang="de-DE" sz="3200" dirty="0" err="1">
                <a:hlinkClick r:id="rId6"/>
              </a:rPr>
              <a:t>michael@ecoincome.world</a:t>
            </a:r>
            <a:r>
              <a:rPr lang="de-DE" sz="3200" dirty="0"/>
              <a:t>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290456C-0889-44BD-9930-EEE037CD30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71932" y="9331330"/>
            <a:ext cx="6624736" cy="396100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026427A-AF02-405B-8FED-378B14263D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39885" y="14538230"/>
            <a:ext cx="8974560" cy="334177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08A62CF-3980-4D26-83D6-DB1151639B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32172" y="19373046"/>
            <a:ext cx="3693711" cy="196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742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Benutzerdefiniert</PresentationFormat>
  <Paragraphs>47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CIDFont+F1</vt:lpstr>
      <vt:lpstr>Larissa</vt:lpstr>
      <vt:lpstr>Comparison and choice of the greenhouse gas accounting method for a model region in Germany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Berger</dc:creator>
  <cp:lastModifiedBy>Fedosenko-Becker, Tatiana</cp:lastModifiedBy>
  <cp:revision>156</cp:revision>
  <dcterms:created xsi:type="dcterms:W3CDTF">2019-02-07T16:36:00Z</dcterms:created>
  <dcterms:modified xsi:type="dcterms:W3CDTF">2021-10-01T15:42:47Z</dcterms:modified>
</cp:coreProperties>
</file>